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5" r:id="rId1"/>
  </p:sldMasterIdLst>
  <p:notesMasterIdLst>
    <p:notesMasterId r:id="rId51"/>
  </p:notesMasterIdLst>
  <p:sldIdLst>
    <p:sldId id="256" r:id="rId2"/>
    <p:sldId id="340" r:id="rId3"/>
    <p:sldId id="257" r:id="rId4"/>
    <p:sldId id="258" r:id="rId5"/>
    <p:sldId id="260" r:id="rId6"/>
    <p:sldId id="261" r:id="rId7"/>
    <p:sldId id="264" r:id="rId8"/>
    <p:sldId id="263" r:id="rId9"/>
    <p:sldId id="339" r:id="rId10"/>
    <p:sldId id="266" r:id="rId11"/>
    <p:sldId id="268" r:id="rId12"/>
    <p:sldId id="269" r:id="rId13"/>
    <p:sldId id="322" r:id="rId14"/>
    <p:sldId id="270" r:id="rId15"/>
    <p:sldId id="271" r:id="rId16"/>
    <p:sldId id="324" r:id="rId17"/>
    <p:sldId id="325" r:id="rId18"/>
    <p:sldId id="273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274" r:id="rId27"/>
    <p:sldId id="276" r:id="rId28"/>
    <p:sldId id="280" r:id="rId29"/>
    <p:sldId id="281" r:id="rId30"/>
    <p:sldId id="282" r:id="rId31"/>
    <p:sldId id="283" r:id="rId32"/>
    <p:sldId id="287" r:id="rId33"/>
    <p:sldId id="342" r:id="rId34"/>
    <p:sldId id="343" r:id="rId35"/>
    <p:sldId id="344" r:id="rId36"/>
    <p:sldId id="351" r:id="rId37"/>
    <p:sldId id="349" r:id="rId38"/>
    <p:sldId id="350" r:id="rId39"/>
    <p:sldId id="345" r:id="rId40"/>
    <p:sldId id="346" r:id="rId41"/>
    <p:sldId id="338" r:id="rId42"/>
    <p:sldId id="347" r:id="rId43"/>
    <p:sldId id="348" r:id="rId44"/>
    <p:sldId id="292" r:id="rId45"/>
    <p:sldId id="293" r:id="rId46"/>
    <p:sldId id="352" r:id="rId47"/>
    <p:sldId id="353" r:id="rId48"/>
    <p:sldId id="354" r:id="rId49"/>
    <p:sldId id="35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12F"/>
    <a:srgbClr val="036800"/>
    <a:srgbClr val="009BD6"/>
    <a:srgbClr val="86CD51"/>
    <a:srgbClr val="FFF7B1"/>
    <a:srgbClr val="F3FFAC"/>
    <a:srgbClr val="072270"/>
    <a:srgbClr val="4D13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88"/>
    <p:restoredTop sz="71286"/>
  </p:normalViewPr>
  <p:slideViewPr>
    <p:cSldViewPr snapToGrid="0" snapToObjects="1">
      <p:cViewPr>
        <p:scale>
          <a:sx n="60" d="100"/>
          <a:sy n="60" d="100"/>
        </p:scale>
        <p:origin x="368" y="280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A2B51FB5-107E-C947-8C30-7C320EDE5DE0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Times New Roman" panose="02020603050405020304" pitchFamily="18" charset="0"/>
              </a:defRPr>
            </a:lvl1pPr>
          </a:lstStyle>
          <a:p>
            <a:fld id="{C10CEC86-B496-7644-8C83-DBBC9115C5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1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ructmed.cimr.cam.ac.uk/Course/Basic_refinement/Refinement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tructmed.cimr.cam.ac.uk/Course/Basic_refinement/Refinement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2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http://www-structmed.cimr.cam.ac.uk/Course/Basic_refinement/Refinement.html</a:t>
            </a:r>
          </a:p>
        </p:txBody>
      </p:sp>
    </p:spTree>
    <p:extLst>
      <p:ext uri="{BB962C8B-B14F-4D97-AF65-F5344CB8AC3E}">
        <p14:creationId xmlns:p14="http://schemas.microsoft.com/office/powerpoint/2010/main" val="247293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5" name="Shape 4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http://www-structmed.cimr.cam.ac.uk/Course/Basic_refinement/Refinement.html</a:t>
            </a:r>
          </a:p>
        </p:txBody>
      </p:sp>
    </p:spTree>
    <p:extLst>
      <p:ext uri="{BB962C8B-B14F-4D97-AF65-F5344CB8AC3E}">
        <p14:creationId xmlns:p14="http://schemas.microsoft.com/office/powerpoint/2010/main" val="267157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 resolution: Electron density really reveals where every atom is and what it is</a:t>
            </a:r>
          </a:p>
          <a:p>
            <a:r>
              <a:t>Low resolution: Electron density suggests where trace is, actual atomic details must be inferred from a model</a:t>
            </a:r>
          </a:p>
        </p:txBody>
      </p:sp>
    </p:spTree>
    <p:extLst>
      <p:ext uri="{BB962C8B-B14F-4D97-AF65-F5344CB8AC3E}">
        <p14:creationId xmlns:p14="http://schemas.microsoft.com/office/powerpoint/2010/main" val="264593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Observed structure factors -- with calculated phases</a:t>
            </a:r>
          </a:p>
        </p:txBody>
      </p:sp>
    </p:spTree>
    <p:extLst>
      <p:ext uri="{BB962C8B-B14F-4D97-AF65-F5344CB8AC3E}">
        <p14:creationId xmlns:p14="http://schemas.microsoft.com/office/powerpoint/2010/main" val="222517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2Fo-Fc maps, 1w2i structure. Map source: EDS</a:t>
            </a:r>
          </a:p>
          <a:p>
            <a:r>
              <a:t>Left: 2 sigma, Right: 1 sigma</a:t>
            </a:r>
          </a:p>
          <a:p>
            <a:r>
              <a:t>Sigma is the standard deviation of all density values. So, you're showing where the electron density is highest, etc., measured in units of the standard deviation in the electron density. </a:t>
            </a:r>
          </a:p>
        </p:txBody>
      </p:sp>
    </p:spTree>
    <p:extLst>
      <p:ext uri="{BB962C8B-B14F-4D97-AF65-F5344CB8AC3E}">
        <p14:creationId xmlns:p14="http://schemas.microsoft.com/office/powerpoint/2010/main" val="3970765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PyMol handles CCP4 format</a:t>
            </a:r>
          </a:p>
          <a:p>
            <a:r>
              <a:t>the 2mFo-DFc is 2Fo-Fc; mFo - DFc is Fo-Fc. So here we're choosing a difference map</a:t>
            </a:r>
          </a:p>
        </p:txBody>
      </p:sp>
    </p:spTree>
    <p:extLst>
      <p:ext uri="{BB962C8B-B14F-4D97-AF65-F5344CB8AC3E}">
        <p14:creationId xmlns:p14="http://schemas.microsoft.com/office/powerpoint/2010/main" val="124337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Ah, missing density for solvent exposed residue... </a:t>
            </a:r>
          </a:p>
        </p:txBody>
      </p:sp>
    </p:spTree>
    <p:extLst>
      <p:ext uri="{BB962C8B-B14F-4D97-AF65-F5344CB8AC3E}">
        <p14:creationId xmlns:p14="http://schemas.microsoft.com/office/powerpoint/2010/main" val="696850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SAMPL4 HIV integrase inhibitors from CSIRO/Avexa, AVX38741</a:t>
            </a:r>
          </a:p>
          <a:p>
            <a:r>
              <a:t>In deposition to the PDB, they noticed there was very weak density for the bridged larger ring in this system. Upon reassessment of the chemistry, they realized there was actually a chance they might have a different compound... Which, as it turns out, fits the density better.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AVX101124 -- initial refinement had ligand placed this way, clash between two hydrogens at distance of 1.1 angstroms. Hadn’t been noticed since crystallographers often refine without hydrogens (since not resolved).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AVX101124 -- blue is original, orange is proposal</a:t>
            </a:r>
          </a:p>
          <a:p>
            <a:r>
              <a:t>They were testing a mixture of stereoisomers, so if the alternate one fits the density as well or better (and eliminates the steric problem) it’s probably the one binding.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70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AKA comparative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2994995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that they use a different frame of reference though so you have to align before similarity is obvious</a:t>
            </a:r>
          </a:p>
        </p:txBody>
      </p:sp>
    </p:spTree>
    <p:extLst>
      <p:ext uri="{BB962C8B-B14F-4D97-AF65-F5344CB8AC3E}">
        <p14:creationId xmlns:p14="http://schemas.microsoft.com/office/powerpoint/2010/main" val="347663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724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2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73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0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Lyapunov stability: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=kVq3mHSliZE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9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90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6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0CEC86-B496-7644-8C83-DBBC9115C5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8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 most x-ray structures obtained at cryo temperatures</a:t>
            </a:r>
          </a:p>
          <a:p>
            <a:r>
              <a:t>Starting to be some work at obtaining these at physiological temperatures. Looks like some remarkable differences in some cases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Asymmetric unit: Unique part of the structure, can be used to build the entire crystal structure after application of symmetry operations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FE39-0121-E243-B43A-BD2483868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DCC214-DA11-7348-ADAD-7A6BA29308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F5943-9C3F-3A41-85C5-65A21B5B0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8C121-7BE0-6B4C-9500-7C37E6525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D60E1-D6A8-C748-8001-EA37458DE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83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D22FD-0D3C-C04B-A0A3-944DB2D8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F24C2-E074-984F-9A7B-2E590B9C5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E5342-D75E-E14F-90F2-87E58508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D1CAA-3E25-3A49-9A8F-1DBE276E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01648-44AA-2E41-B412-3D41B3EC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43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F0E89-D5AB-1F42-8E12-FBEDC767F7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374CC-EBF3-5F4C-9965-C37E1726F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7F51B-A6B0-244C-85A0-988AA011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145C-60A9-3445-A872-238E5906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AFE0D-717E-8D4A-AEF0-91EDCDB0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087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375"/>
            </a:lvl1pPr>
          </a:lstStyle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531"/>
            </a:lvl1pPr>
            <a:lvl2pPr>
              <a:spcBef>
                <a:spcPts val="1687"/>
              </a:spcBef>
              <a:defRPr sz="1687"/>
            </a:lvl2pPr>
            <a:lvl3pPr>
              <a:spcBef>
                <a:spcPts val="1687"/>
              </a:spcBef>
              <a:defRPr sz="1687"/>
            </a:lvl3pPr>
            <a:lvl4pPr>
              <a:spcBef>
                <a:spcPts val="1687"/>
              </a:spcBef>
              <a:defRPr sz="1687"/>
            </a:lvl4pPr>
            <a:lvl5pPr>
              <a:spcBef>
                <a:spcPts val="1687"/>
              </a:spcBef>
              <a:defRPr sz="168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6616898"/>
            <a:ext cx="321469" cy="2589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778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A2EF-4F57-2446-B026-8F607706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37A1-8CB6-9E48-8126-CE3BC270C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C74E0-AC5B-D04F-963F-E5C1CFDE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F996-DE2C-0241-8803-7A5069C0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6446-FA1C-B44F-81DC-A5FDDD7A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1A50E-59C3-CA4A-8D7B-54EE75976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6F0E3-FCFD-BA4B-BE42-EACFEE057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34086-96BA-3D46-BB80-76E1C7D2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0B88B-8A00-E941-97D1-F54BD5E6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68734-B243-5A43-A1B7-94A8538D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3485-15D3-F247-9F03-6CD9E70B8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9C004-32BA-F244-98FA-27EE7C89A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0F6C0-A839-7146-8F35-6D17FC899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11F3-E58D-CC46-93BE-62D10FD5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D8DD2-B60D-F749-B662-3967F0E8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7C7B8-BDE0-BA4A-A068-5FFBB3AA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57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40EA-ECD2-4345-B3D9-607D9B75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428E-D438-8E44-8DF9-30BB73EB4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4ADFA-B92C-AE44-88F0-D6FDFB589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3BDAC8-BF90-8B4E-9133-0683DACFC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E599C-A04D-C144-98A3-7767B1E4D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592F-DE5B-8146-B541-9D0313178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417039-8B67-B645-B987-9450A00EB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54457-EA56-1C47-B5BF-5E9BF1A2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9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FB82-455F-A041-8909-27A16040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FF699C-735B-3240-B964-6B96B2D77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8D979-7AC3-2A4B-B0A9-7ECDCC55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56168-7E39-4D4A-9746-28A73F81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5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3E96A-583D-8F4B-AB6E-A654AF35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5621C-B93C-1E43-BA90-F058AB0F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E1FB8-6C39-A047-84B1-E1A92DA8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6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3BFAE-194F-044E-93F3-D439D9F4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4624F-2D12-B749-8280-0AD99E6FC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A68B9-BD29-484A-87E3-15178D6FE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AB6B4-BF1A-064E-9234-8DE9F6A4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t>2/28/22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7BCE0-AC54-544A-AB81-199890AA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6A4FC8-63E8-AE4B-9E3D-EF68297B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3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AB89-8F42-EF43-9BBA-3AC08112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95690-7CFC-954A-9FEA-50C19FE77C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C3092-4AFA-8B49-971D-DC675F62F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63869-60FD-F346-B408-47AA3434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89E54-A40F-6040-B5F4-AB3BF1AB10E0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BBB83-5C8D-3B41-8C29-4AE0A88B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851B3-5264-074E-A586-1D1E1E8DE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0CA79-11B4-2145-9D69-F54A72B1E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7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B4819-E2D5-834A-A9B7-7AB1D5F3C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14848-BDF9-3349-9CEC-40CC96D55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E3395-91D2-8C48-A85B-C9632504A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92C89E54-A40F-6040-B5F4-AB3BF1AB10E0}" type="datetimeFigureOut">
              <a:rPr lang="en-US" smtClean="0"/>
              <a:pPr/>
              <a:t>2/28/22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3240-9D23-A948-B8CA-5AADD0087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ABE99-8BA1-7845-9913-999E76785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C110CA79-11B4-2145-9D69-F54A72B1E0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pymolwiki.org/index.php/Display_CCP4_Maps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i.org/10.1016/j.jnoncrysol.2014.04.009" TargetMode="External"/><Relationship Id="rId4" Type="http://schemas.openxmlformats.org/officeDocument/2006/relationships/hyperlink" Target="https://doi.org/10.1073/pnas.070068210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doi.org/10.1016/j.cell.2016.05.040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oi.org/10.1073/pnas.1207864109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lper.ipam.ucla.edu/publications/gss2014/gss2014_12140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lphafold.ebi.ac.uk/search/uniprotDescription/Free%20fatty%20acid%20receptor%202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mb.2021.167182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bvi.ucsf.edu/chimerax/data/alphafold-nov2021/af_sbgrid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jpg"/><Relationship Id="rId4" Type="http://schemas.openxmlformats.org/officeDocument/2006/relationships/hyperlink" Target="https://www.youtube.com/watch?v=iZPDRLH9W2U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uteMo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/docs/ContributedSoftware/findclash/findclash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yesopen.com/toolkits/python/oechemtk/index.html#oebio-theor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oncrysol.2014.04.00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noncrysol.2014.04.00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32DC-124E-BC46-8D96-A1260B0FD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130" y="677883"/>
            <a:ext cx="9618921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12F"/>
                </a:solidFill>
              </a:rPr>
              <a:t>Proteins: theory and preparation for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8D545-C392-9043-BF02-732FA3C05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PHRMSCI 275. Drug Discovery Computing Techniques</a:t>
            </a:r>
          </a:p>
          <a:p>
            <a:r>
              <a:rPr lang="en-US" dirty="0"/>
              <a:t>The University of California, Irvine</a:t>
            </a:r>
          </a:p>
          <a:p>
            <a:r>
              <a:rPr lang="en-US" dirty="0"/>
              <a:t>02/29/2022</a:t>
            </a:r>
          </a:p>
          <a:p>
            <a:endParaRPr lang="en-US" dirty="0"/>
          </a:p>
          <a:p>
            <a:r>
              <a:rPr lang="en-US" dirty="0"/>
              <a:t>Mary Pitman, PhD, contact: </a:t>
            </a:r>
            <a:r>
              <a:rPr lang="en-US" dirty="0" err="1"/>
              <a:t>mpitman@uci.edu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53F29-57B2-7E4E-BF48-F86D7D49CF10}"/>
              </a:ext>
            </a:extLst>
          </p:cNvPr>
          <p:cNvSpPr/>
          <p:nvPr/>
        </p:nvSpPr>
        <p:spPr>
          <a:xfrm>
            <a:off x="5977217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48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e Protein Data Bank (PDB) is a repository which stores structures of macromolec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Protein Data Bank (PDB) is a repository which stores structures of macromolecules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43" name="www.rcsb.org"/>
          <p:cNvSpPr txBox="1"/>
          <p:nvPr/>
        </p:nvSpPr>
        <p:spPr>
          <a:xfrm>
            <a:off x="4375993" y="4434962"/>
            <a:ext cx="189141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600" u="sng">
                <a:hlinkClick r:id=""/>
              </a:defRPr>
            </a:lvl1pPr>
          </a:lstStyle>
          <a:p>
            <a:pPr>
              <a:defRPr u="none"/>
            </a:pPr>
            <a:r>
              <a:rPr sz="2531" dirty="0" err="1">
                <a:latin typeface="Times New Roman" panose="02020603050405020304" pitchFamily="18" charset="0"/>
              </a:rPr>
              <a:t>www.rcsb.org</a:t>
            </a:r>
            <a:endParaRPr sz="2531" dirty="0">
              <a:latin typeface="Times New Roman" panose="02020603050405020304" pitchFamily="18" charset="0"/>
            </a:endParaRP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48465"/>
            <a:ext cx="9144001" cy="138172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CAF7E7-D584-7544-B7F0-AAD7131419BB}"/>
              </a:ext>
            </a:extLst>
          </p:cNvPr>
          <p:cNvCxnSpPr/>
          <p:nvPr/>
        </p:nvCxnSpPr>
        <p:spPr>
          <a:xfrm>
            <a:off x="502023" y="1900891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ost structures are obtained via crystallography"/>
          <p:cNvSpPr txBox="1">
            <a:spLocks noGrp="1"/>
          </p:cNvSpPr>
          <p:nvPr>
            <p:ph type="title"/>
          </p:nvPr>
        </p:nvSpPr>
        <p:spPr>
          <a:xfrm>
            <a:off x="838200" y="17448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Most structures are obtained via crystallography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52" name="(RCSB PDB)"/>
          <p:cNvSpPr txBox="1"/>
          <p:nvPr/>
        </p:nvSpPr>
        <p:spPr>
          <a:xfrm>
            <a:off x="2171966" y="6143229"/>
            <a:ext cx="124393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(RCSB PDB)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94838"/>
            <a:ext cx="9144001" cy="318831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6AB6DE-8CF3-8347-B131-109C8BA3D365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’s in a PDB file?"/>
          <p:cNvSpPr txBox="1">
            <a:spLocks noGrp="1"/>
          </p:cNvSpPr>
          <p:nvPr>
            <p:ph type="title"/>
          </p:nvPr>
        </p:nvSpPr>
        <p:spPr>
          <a:xfrm>
            <a:off x="838200" y="11748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What’s in a PDB file?</a:t>
            </a:r>
          </a:p>
        </p:txBody>
      </p:sp>
      <p:sp>
        <p:nvSpPr>
          <p:cNvPr id="158" name="Coordinates:…"/>
          <p:cNvSpPr txBox="1">
            <a:spLocks noGrp="1"/>
          </p:cNvSpPr>
          <p:nvPr>
            <p:ph type="body" idx="1"/>
          </p:nvPr>
        </p:nvSpPr>
        <p:spPr>
          <a:xfrm>
            <a:off x="2416969" y="1678781"/>
            <a:ext cx="7358063" cy="4723805"/>
          </a:xfrm>
          <a:prstGeom prst="rect">
            <a:avLst/>
          </a:prstGeom>
        </p:spPr>
        <p:txBody>
          <a:bodyPr/>
          <a:lstStyle/>
          <a:p>
            <a:r>
              <a:t>Coordinates:</a:t>
            </a:r>
          </a:p>
          <a:p>
            <a:pPr lvl="1"/>
            <a:r>
              <a:t>Atom list</a:t>
            </a:r>
          </a:p>
          <a:p>
            <a:pPr lvl="1"/>
            <a:r>
              <a:t>3D position in space</a:t>
            </a:r>
          </a:p>
          <a:p>
            <a:pPr lvl="1"/>
            <a:r>
              <a:t>“occupancy”</a:t>
            </a:r>
          </a:p>
          <a:p>
            <a:pPr lvl="1"/>
            <a:r>
              <a:t>Missing information!</a:t>
            </a:r>
          </a:p>
          <a:p>
            <a:r>
              <a:t>Experimental details</a:t>
            </a:r>
          </a:p>
          <a:p>
            <a:pPr lvl="1"/>
            <a:r>
              <a:t>What the system is, how the structure was solved, secondary structure information, protein sequence</a:t>
            </a:r>
          </a:p>
          <a:p>
            <a:r>
              <a:t>Other info:</a:t>
            </a:r>
          </a:p>
          <a:p>
            <a:pPr lvl="1"/>
            <a:r>
              <a:t>i.e. citations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2381B-2AA7-0C4A-9FF8-E6AB1A7B899C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rystallography tries to turn diffraction data into structures"/>
          <p:cNvSpPr txBox="1"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Crystallography tries to turn diffraction data into structures</a:t>
            </a: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46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53" y="2169914"/>
            <a:ext cx="5991820" cy="200025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http://www-structmed.cimr.cam.ac.uk/Course/Overview/Overview.html"/>
          <p:cNvSpPr txBox="1"/>
          <p:nvPr/>
        </p:nvSpPr>
        <p:spPr>
          <a:xfrm>
            <a:off x="1792680" y="6491203"/>
            <a:ext cx="814387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400" u="sng">
                <a:hlinkClick r:id=""/>
              </a:defRPr>
            </a:lvl1pPr>
          </a:lstStyle>
          <a:p>
            <a:pPr>
              <a:defRPr u="none"/>
            </a:pPr>
            <a:r>
              <a:rPr sz="1687" dirty="0">
                <a:latin typeface="Times New Roman" panose="02020603050405020304" pitchFamily="18" charset="0"/>
              </a:rPr>
              <a:t>http://www-</a:t>
            </a:r>
            <a:r>
              <a:rPr sz="1687" dirty="0" err="1">
                <a:latin typeface="Times New Roman" panose="02020603050405020304" pitchFamily="18" charset="0"/>
              </a:rPr>
              <a:t>structmed.cimr.cam.ac.uk</a:t>
            </a:r>
            <a:r>
              <a:rPr sz="1687" dirty="0">
                <a:latin typeface="Times New Roman" panose="02020603050405020304" pitchFamily="18" charset="0"/>
              </a:rPr>
              <a:t>/Course/Overview/</a:t>
            </a:r>
            <a:r>
              <a:rPr sz="1687" dirty="0" err="1">
                <a:latin typeface="Times New Roman" panose="02020603050405020304" pitchFamily="18" charset="0"/>
              </a:rPr>
              <a:t>Overview.html</a:t>
            </a:r>
            <a:endParaRPr sz="1687" dirty="0">
              <a:latin typeface="Times New Roman" panose="02020603050405020304" pitchFamily="18" charset="0"/>
            </a:endParaRPr>
          </a:p>
        </p:txBody>
      </p:sp>
      <p:sp>
        <p:nvSpPr>
          <p:cNvPr id="467" name="Really, there is not quite enough data -- each atom has about 3-4 parameters, and we have about one observation per parameter…"/>
          <p:cNvSpPr txBox="1"/>
          <p:nvPr/>
        </p:nvSpPr>
        <p:spPr>
          <a:xfrm>
            <a:off x="1828399" y="4388265"/>
            <a:ext cx="8072438" cy="201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3600"/>
            </a:pPr>
            <a:r>
              <a:rPr sz="2531" dirty="0">
                <a:latin typeface="Times New Roman" panose="02020603050405020304" pitchFamily="18" charset="0"/>
              </a:rPr>
              <a:t>Really, there is not quite enough data -- each atom has about 3-4 parameters, and we have about one observation per parameter</a:t>
            </a:r>
          </a:p>
          <a:p>
            <a:pPr algn="l">
              <a:defRPr sz="3600"/>
            </a:pPr>
            <a:endParaRPr sz="2531" dirty="0">
              <a:latin typeface="Times New Roman" panose="02020603050405020304" pitchFamily="18" charset="0"/>
            </a:endParaRPr>
          </a:p>
          <a:p>
            <a:pPr algn="l">
              <a:defRPr sz="3600"/>
            </a:pPr>
            <a:r>
              <a:rPr sz="2531" dirty="0">
                <a:latin typeface="Times New Roman" panose="02020603050405020304" pitchFamily="18" charset="0"/>
              </a:rPr>
              <a:t>This means we fit a model to the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A15AAF-264D-5346-8BD1-76F5A344ABF8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7855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DB files for crystals contain just a portion of the whole crystal structure -- the “asymmetric unit”"/>
          <p:cNvSpPr txBox="1">
            <a:spLocks noGrp="1"/>
          </p:cNvSpPr>
          <p:nvPr>
            <p:ph type="title"/>
          </p:nvPr>
        </p:nvSpPr>
        <p:spPr>
          <a:xfrm>
            <a:off x="535741" y="119871"/>
            <a:ext cx="1050436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PDB files for crystals contain just a portion of the whole crystal structure -- the “asymmetric unit”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6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62" y="1973461"/>
            <a:ext cx="7527727" cy="4723805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(Source: PDB)"/>
          <p:cNvSpPr txBox="1"/>
          <p:nvPr/>
        </p:nvSpPr>
        <p:spPr>
          <a:xfrm>
            <a:off x="5445201" y="3258656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sp>
        <p:nvSpPr>
          <p:cNvPr id="165" name="(Source: PDB)"/>
          <p:cNvSpPr txBox="1"/>
          <p:nvPr/>
        </p:nvSpPr>
        <p:spPr>
          <a:xfrm>
            <a:off x="6846094" y="6406371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3CD02F-8267-744F-A011-0E7EBE5C5129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e biological assembly may or may not be the same as the asymmetric un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biological assembly may or may not be the same as the asymmetric unit</a:t>
            </a:r>
          </a:p>
        </p:txBody>
      </p:sp>
      <p:sp>
        <p:nvSpPr>
          <p:cNvPr id="170" name="Asymmetric unit can be:…"/>
          <p:cNvSpPr txBox="1">
            <a:spLocks noGrp="1"/>
          </p:cNvSpPr>
          <p:nvPr>
            <p:ph type="body" sz="half" idx="1"/>
          </p:nvPr>
        </p:nvSpPr>
        <p:spPr>
          <a:xfrm>
            <a:off x="2416969" y="1714500"/>
            <a:ext cx="7358063" cy="2187773"/>
          </a:xfrm>
          <a:prstGeom prst="rect">
            <a:avLst/>
          </a:prstGeom>
        </p:spPr>
        <p:txBody>
          <a:bodyPr/>
          <a:lstStyle/>
          <a:p>
            <a:r>
              <a:t>Asymmetric unit can be:</a:t>
            </a:r>
          </a:p>
          <a:p>
            <a:pPr lvl="1"/>
            <a:r>
              <a:t>A single biological assembly</a:t>
            </a:r>
          </a:p>
          <a:p>
            <a:pPr lvl="1"/>
            <a:r>
              <a:t>Multiple biological assemblies</a:t>
            </a:r>
          </a:p>
          <a:p>
            <a:pPr lvl="1"/>
            <a:r>
              <a:t>Part of a biological assembly</a:t>
            </a:r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172" name="RCSB PDB-101.pdf" descr="RCSB PDB-10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893344"/>
            <a:ext cx="8994630" cy="28575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(Source: PDB)"/>
          <p:cNvSpPr txBox="1"/>
          <p:nvPr/>
        </p:nvSpPr>
        <p:spPr>
          <a:xfrm>
            <a:off x="8953500" y="3548871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205A88-444B-DB48-BE8A-DC9801687D89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But at some point, we have to fit a model to the &quot;data&quot; -- the electron density"/>
          <p:cNvSpPr txBox="1">
            <a:spLocks noGrp="1"/>
          </p:cNvSpPr>
          <p:nvPr>
            <p:ph type="title"/>
          </p:nvPr>
        </p:nvSpPr>
        <p:spPr>
          <a:xfrm>
            <a:off x="2416969" y="178594"/>
            <a:ext cx="7358063" cy="1419820"/>
          </a:xfrm>
          <a:prstGeom prst="rect">
            <a:avLst/>
          </a:prstGeom>
        </p:spPr>
        <p:txBody>
          <a:bodyPr/>
          <a:lstStyle/>
          <a:p>
            <a:r>
              <a:rPr dirty="0"/>
              <a:t>But at some point, we have to fit a model to the "data" -- the electron density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475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66" y="1821656"/>
            <a:ext cx="4654669" cy="425946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It is nonobvious where the atoms should be -- and this is good data"/>
          <p:cNvSpPr txBox="1"/>
          <p:nvPr/>
        </p:nvSpPr>
        <p:spPr>
          <a:xfrm>
            <a:off x="1524789" y="6211970"/>
            <a:ext cx="897433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600"/>
            </a:lvl1pPr>
          </a:lstStyle>
          <a:p>
            <a:r>
              <a:rPr sz="2531" dirty="0">
                <a:latin typeface="Times New Roman" panose="02020603050405020304" pitchFamily="18" charset="0"/>
              </a:rPr>
              <a:t>It is nonobvious where the atoms should be -- and this is good data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9C8C95-4B7D-944E-ABD1-29A647A4C13A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7184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he actual model IS consistent with this data, but the model is not the data"/>
          <p:cNvSpPr txBox="1">
            <a:spLocks noGrp="1"/>
          </p:cNvSpPr>
          <p:nvPr>
            <p:ph type="title"/>
          </p:nvPr>
        </p:nvSpPr>
        <p:spPr>
          <a:xfrm>
            <a:off x="1671902" y="33866"/>
            <a:ext cx="9656498" cy="141982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The actual model IS consistent with this data, but the model is not the data</a:t>
            </a:r>
            <a:r>
              <a:rPr lang="en-US" dirty="0"/>
              <a:t>. So we should visualize the maps to verify consistency </a:t>
            </a:r>
            <a:endParaRPr dirty="0"/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483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36" y="1580555"/>
            <a:ext cx="4573603" cy="419695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9BF0F0D-D70B-A143-8104-147249880EE4}"/>
              </a:ext>
            </a:extLst>
          </p:cNvPr>
          <p:cNvCxnSpPr/>
          <p:nvPr/>
        </p:nvCxnSpPr>
        <p:spPr>
          <a:xfrm>
            <a:off x="502023" y="1429173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34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solution is an important aspect when looking at structures"/>
          <p:cNvSpPr txBox="1">
            <a:spLocks noGrp="1"/>
          </p:cNvSpPr>
          <p:nvPr>
            <p:ph type="title"/>
          </p:nvPr>
        </p:nvSpPr>
        <p:spPr>
          <a:xfrm>
            <a:off x="642731" y="-169333"/>
            <a:ext cx="11549269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Resolution is an important aspect when looking at structures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186" name="RCSB PDB-101-1.pdf" descr="RCSB PDB-101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234" y="1401961"/>
            <a:ext cx="5652492" cy="544710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(Source: PDB)"/>
          <p:cNvSpPr txBox="1"/>
          <p:nvPr/>
        </p:nvSpPr>
        <p:spPr>
          <a:xfrm>
            <a:off x="9648693" y="6285140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5E1CF4-5385-CB41-A135-AF4EDF19EF1D}"/>
              </a:ext>
            </a:extLst>
          </p:cNvPr>
          <p:cNvCxnSpPr/>
          <p:nvPr/>
        </p:nvCxnSpPr>
        <p:spPr>
          <a:xfrm>
            <a:off x="361316" y="1152351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37369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here are two common ways of visualizing the electron density"/>
          <p:cNvSpPr txBox="1">
            <a:spLocks noGrp="1"/>
          </p:cNvSpPr>
          <p:nvPr>
            <p:ph type="title"/>
          </p:nvPr>
        </p:nvSpPr>
        <p:spPr>
          <a:xfrm>
            <a:off x="838199" y="6974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There are two common ways of visualizing the electron density</a:t>
            </a:r>
          </a:p>
        </p:txBody>
      </p:sp>
      <p:sp>
        <p:nvSpPr>
          <p:cNvPr id="491" name="&quot;Difference map&quot;…"/>
          <p:cNvSpPr txBox="1">
            <a:spLocks noGrp="1"/>
          </p:cNvSpPr>
          <p:nvPr>
            <p:ph type="body" sz="half" idx="1"/>
          </p:nvPr>
        </p:nvSpPr>
        <p:spPr>
          <a:xfrm>
            <a:off x="2416969" y="2312789"/>
            <a:ext cx="7358063" cy="2232422"/>
          </a:xfrm>
          <a:prstGeom prst="rect">
            <a:avLst/>
          </a:prstGeom>
        </p:spPr>
        <p:txBody>
          <a:bodyPr/>
          <a:lstStyle/>
          <a:p>
            <a:r>
              <a:t>"Difference map" </a:t>
            </a:r>
          </a:p>
          <a:p>
            <a:pPr lvl="1"/>
            <a:r>
              <a:t>Shows difference between calculated and observed structure factors</a:t>
            </a:r>
          </a:p>
          <a:p>
            <a:r>
              <a:t>The map itself, usually as</a:t>
            </a:r>
          </a:p>
          <a:p>
            <a:pPr lvl="1"/>
            <a:r>
              <a:t>Shows the actual observations, with the difference from the calculated values also appearing to a limited extent</a:t>
            </a:r>
          </a:p>
        </p:txBody>
      </p:sp>
      <p:sp>
        <p:nvSpPr>
          <p:cNvPr id="4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493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672" y="2428875"/>
            <a:ext cx="1107281" cy="276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820" y="3473649"/>
            <a:ext cx="3375422" cy="33039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2F2A05-B21C-7D4D-8497-A06A4FCB7918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129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951FFA-AA62-BC43-9F47-E06436716EC8}"/>
              </a:ext>
            </a:extLst>
          </p:cNvPr>
          <p:cNvSpPr/>
          <p:nvPr/>
        </p:nvSpPr>
        <p:spPr>
          <a:xfrm>
            <a:off x="838200" y="1825625"/>
            <a:ext cx="10515600" cy="11362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considerations. 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33C473E8-093D-D44E-BD4E-7712DC70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901" y="3896140"/>
            <a:ext cx="2904385" cy="2904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AD364E-6FDF-5141-BB65-1E2F9DA60E01}"/>
              </a:ext>
            </a:extLst>
          </p:cNvPr>
          <p:cNvSpPr txBox="1"/>
          <p:nvPr/>
        </p:nvSpPr>
        <p:spPr>
          <a:xfrm>
            <a:off x="5870942" y="5142671"/>
            <a:ext cx="2975345" cy="664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Scan to access pptx and follow along, get links</a:t>
            </a:r>
          </a:p>
        </p:txBody>
      </p:sp>
    </p:spTree>
    <p:extLst>
      <p:ext uri="{BB962C8B-B14F-4D97-AF65-F5344CB8AC3E}">
        <p14:creationId xmlns:p14="http://schemas.microsoft.com/office/powerpoint/2010/main" val="2863224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But, there is a value for the electron density everywhere, so we have to select contour level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But, there is a value for the electron density everywhere, so we have to select contour levels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pic>
        <p:nvPicPr>
          <p:cNvPr id="500" name="1sigma_example.png" descr="1sigma_examp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18" y="2598539"/>
            <a:ext cx="5438180" cy="3247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2sigma_example.png" descr="2sigma_exam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0" y="2525366"/>
            <a:ext cx="5670352" cy="338608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C54D47-B4C0-3849-9304-1B27E8E8E43D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980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DB files don't actually contain electron density, though modern ones contain calculated structure factors"/>
          <p:cNvSpPr txBox="1">
            <a:spLocks noGrp="1"/>
          </p:cNvSpPr>
          <p:nvPr>
            <p:ph type="title"/>
          </p:nvPr>
        </p:nvSpPr>
        <p:spPr>
          <a:xfrm>
            <a:off x="575733" y="17859"/>
            <a:ext cx="1161626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PDB files don't actually contain electron density, though modern ones contain calculated structure factors</a:t>
            </a:r>
          </a:p>
        </p:txBody>
      </p:sp>
      <p:sp>
        <p:nvSpPr>
          <p:cNvPr id="506" name="Calculated structure factors yield the electron density…"/>
          <p:cNvSpPr txBox="1">
            <a:spLocks noGrp="1"/>
          </p:cNvSpPr>
          <p:nvPr>
            <p:ph type="body" sz="half" idx="1"/>
          </p:nvPr>
        </p:nvSpPr>
        <p:spPr>
          <a:xfrm>
            <a:off x="1684735" y="1893094"/>
            <a:ext cx="8590359" cy="1848445"/>
          </a:xfrm>
          <a:prstGeom prst="rect">
            <a:avLst/>
          </a:prstGeom>
        </p:spPr>
        <p:txBody>
          <a:bodyPr/>
          <a:lstStyle/>
          <a:p>
            <a:r>
              <a:t>Calculated structure factors yield the electron density</a:t>
            </a:r>
          </a:p>
          <a:p>
            <a:r>
              <a:t>Usually, see the Electron Density Server to get electron densities</a:t>
            </a:r>
          </a:p>
        </p:txBody>
      </p:sp>
      <p:sp>
        <p:nvSpPr>
          <p:cNvPr id="5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508" name="EDS - Uppsala Electron Density Server.pdf" descr="EDS - Uppsala Electron Density Serv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3241476"/>
            <a:ext cx="5723930" cy="3375422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http://eds.bmc.uu.se/eds/"/>
          <p:cNvSpPr txBox="1"/>
          <p:nvPr/>
        </p:nvSpPr>
        <p:spPr>
          <a:xfrm>
            <a:off x="7382346" y="5651812"/>
            <a:ext cx="221054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"/>
              </a:defRPr>
            </a:lvl1pPr>
          </a:lstStyle>
          <a:p>
            <a:pPr>
              <a:defRPr u="none"/>
            </a:pPr>
            <a:r>
              <a:rPr sz="1687" dirty="0">
                <a:latin typeface="Times New Roman" panose="02020603050405020304" pitchFamily="18" charset="0"/>
              </a:rPr>
              <a:t>http://</a:t>
            </a:r>
            <a:r>
              <a:rPr sz="1687" dirty="0" err="1">
                <a:latin typeface="Times New Roman" panose="02020603050405020304" pitchFamily="18" charset="0"/>
              </a:rPr>
              <a:t>eds.bmc.uu.se</a:t>
            </a:r>
            <a:r>
              <a:rPr sz="1687" dirty="0">
                <a:latin typeface="Times New Roman" panose="02020603050405020304" pitchFamily="18" charset="0"/>
              </a:rPr>
              <a:t>/eds/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F4D20B-D8B7-2F40-9D0B-8B83497C76D2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6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From EDS, you choose a type of map and a form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EDS, you choose a type of map and a format</a:t>
            </a:r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513" name="Map generation for 1w2i.pdf" descr="Map generation for 1w2i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156" y="2259211"/>
            <a:ext cx="6465094" cy="16162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6" name="Group"/>
          <p:cNvGrpSpPr/>
          <p:nvPr/>
        </p:nvGrpSpPr>
        <p:grpSpPr>
          <a:xfrm>
            <a:off x="1524789" y="4265298"/>
            <a:ext cx="8464556" cy="1985484"/>
            <a:chOff x="0" y="-17099"/>
            <a:chExt cx="12038477" cy="2823799"/>
          </a:xfrm>
        </p:grpSpPr>
        <p:pic>
          <p:nvPicPr>
            <p:cNvPr id="514" name="Map generation for 1w2i-1.pdf" descr="Map generation for 1w2i-1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1858" y="635000"/>
              <a:ext cx="8806619" cy="217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5" name="Let's do a difference map for visualization in PyMol"/>
            <p:cNvSpPr txBox="1"/>
            <p:nvPr/>
          </p:nvSpPr>
          <p:spPr>
            <a:xfrm>
              <a:off x="0" y="-17099"/>
              <a:ext cx="11493500" cy="656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defRPr sz="3600"/>
              </a:lvl1pPr>
            </a:lstStyle>
            <a:p>
              <a:r>
                <a:rPr sz="2531" dirty="0">
                  <a:latin typeface="Times New Roman" panose="02020603050405020304" pitchFamily="18" charset="0"/>
                </a:rPr>
                <a:t>Let's do a difference map for visualization in </a:t>
              </a:r>
              <a:r>
                <a:rPr sz="2531" dirty="0" err="1">
                  <a:latin typeface="Times New Roman" panose="02020603050405020304" pitchFamily="18" charset="0"/>
                </a:rPr>
                <a:t>PyMol</a:t>
              </a:r>
              <a:endParaRPr sz="2531" dirty="0">
                <a:latin typeface="Times New Roman" panose="02020603050405020304" pitchFamily="18" charset="0"/>
              </a:endParaRPr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0EC7F0-92BD-954C-8B90-8720B068B221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27488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Next, I download the map to my computer, extract it, and get ready to load into PyMol"/>
          <p:cNvSpPr txBox="1">
            <a:spLocks noGrp="1"/>
          </p:cNvSpPr>
          <p:nvPr>
            <p:ph type="title"/>
          </p:nvPr>
        </p:nvSpPr>
        <p:spPr>
          <a:xfrm>
            <a:off x="838199" y="25166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Next, I download the map to my computer, extract it, and get ready to load into </a:t>
            </a:r>
            <a:r>
              <a:rPr dirty="0" err="1"/>
              <a:t>PyMol</a:t>
            </a:r>
            <a:endParaRPr dirty="0"/>
          </a:p>
        </p:txBody>
      </p:sp>
      <p:sp>
        <p:nvSpPr>
          <p:cNvPr id="521" name="Check out this PyMol tutorial: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196828"/>
            <a:ext cx="7358063" cy="1259086"/>
          </a:xfrm>
          <a:prstGeom prst="rect">
            <a:avLst/>
          </a:prstGeom>
        </p:spPr>
        <p:txBody>
          <a:bodyPr/>
          <a:lstStyle/>
          <a:p>
            <a:r>
              <a:t>Check out this PyMol tutorial:</a:t>
            </a:r>
          </a:p>
          <a:p>
            <a:pPr lvl="1"/>
            <a:r>
              <a:t> </a:t>
            </a:r>
            <a:r>
              <a:rPr u="sng">
                <a:hlinkClick r:id="rId2"/>
              </a:rPr>
              <a:t>http://pymolwiki.org/index.php/Display_CCP4_Maps</a:t>
            </a:r>
          </a:p>
        </p:txBody>
      </p:sp>
      <p:sp>
        <p:nvSpPr>
          <p:cNvPr id="5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523" name="Map generation for 1w2i-2.pdf" descr="Map generation for 1w2i-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09" y="2152055"/>
            <a:ext cx="3723680" cy="54471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Note: Difference maps usually contoured at +/- 2.5 sigma"/>
          <p:cNvSpPr txBox="1"/>
          <p:nvPr/>
        </p:nvSpPr>
        <p:spPr>
          <a:xfrm>
            <a:off x="2506265" y="4634508"/>
            <a:ext cx="7358063" cy="1259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 marL="571500" indent="-571500" algn="l">
              <a:spcBef>
                <a:spcPts val="2400"/>
              </a:spcBef>
              <a:buSzPct val="171000"/>
              <a:buChar char="•"/>
              <a:defRPr sz="3600"/>
            </a:lvl1pPr>
          </a:lstStyle>
          <a:p>
            <a:r>
              <a:rPr sz="2531" dirty="0">
                <a:latin typeface="Times New Roman" panose="02020603050405020304" pitchFamily="18" charset="0"/>
              </a:rPr>
              <a:t>Note: Difference maps usually contoured at +/- 2.5 sigma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644A5C-D3B1-634D-AA50-A81459F98D19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2920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In PyMol: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In </a:t>
            </a:r>
            <a:r>
              <a:rPr dirty="0" err="1"/>
              <a:t>PyMol</a:t>
            </a:r>
            <a:r>
              <a:rPr dirty="0"/>
              <a:t>:</a:t>
            </a:r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528" name="load 1W2I.pdb…"/>
          <p:cNvSpPr/>
          <p:nvPr/>
        </p:nvSpPr>
        <p:spPr>
          <a:xfrm>
            <a:off x="838200" y="2076152"/>
            <a:ext cx="8599289" cy="2705695"/>
          </a:xfrm>
          <a:prstGeom prst="rect">
            <a:avLst/>
          </a:prstGeom>
          <a:solidFill>
            <a:srgbClr val="EBEBEB"/>
          </a:solidFill>
          <a:ln w="127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/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1W2I.pdb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1w2i_diff.ccp4, 1W2I_map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1w2i.ccp4, 1W2I_2fo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map_pos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1W2I_map, 2.5, 1W2I, carve = 1.6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map_neg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1W2I_map, -2.5, 1W2I, carve = 1.6 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isomesh</a:t>
            </a: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map, 1W2I_2fo, 1.0, 1W2I, carve = 1.6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gray, map</a:t>
            </a: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blue,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map_pos</a:t>
            </a:r>
            <a:endParaRPr sz="15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red, </a:t>
            </a:r>
            <a:r>
              <a:rPr sz="1547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map_neg</a:t>
            </a:r>
            <a:endParaRPr sz="154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321457">
              <a:lnSpc>
                <a:spcPct val="115000"/>
              </a:lnSpc>
              <a:defRPr sz="2200"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547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sticks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B5D620B-20A3-FB41-864E-4A9AC71FECB0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9" name="differencemap.png" descr="differencemap.png"/>
          <p:cNvPicPr>
            <a:picLocks noChangeAspect="1"/>
          </p:cNvPicPr>
          <p:nvPr/>
        </p:nvPicPr>
        <p:blipFill>
          <a:blip r:embed="rId2"/>
          <a:srcRect l="14500" t="1723" r="10110" b="3579"/>
          <a:stretch>
            <a:fillRect/>
          </a:stretch>
        </p:blipFill>
        <p:spPr>
          <a:xfrm rot="18659594">
            <a:off x="5718597" y="595840"/>
            <a:ext cx="6642735" cy="4982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583" extrusionOk="0">
                <a:moveTo>
                  <a:pt x="4813" y="2"/>
                </a:moveTo>
                <a:cubicBezTo>
                  <a:pt x="4792" y="-2"/>
                  <a:pt x="4778" y="0"/>
                  <a:pt x="4767" y="6"/>
                </a:cubicBezTo>
                <a:cubicBezTo>
                  <a:pt x="4765" y="7"/>
                  <a:pt x="4764" y="8"/>
                  <a:pt x="4762" y="10"/>
                </a:cubicBezTo>
                <a:cubicBezTo>
                  <a:pt x="4754" y="17"/>
                  <a:pt x="4748" y="30"/>
                  <a:pt x="4744" y="48"/>
                </a:cubicBezTo>
                <a:cubicBezTo>
                  <a:pt x="4740" y="72"/>
                  <a:pt x="4739" y="102"/>
                  <a:pt x="4739" y="146"/>
                </a:cubicBezTo>
                <a:cubicBezTo>
                  <a:pt x="4739" y="188"/>
                  <a:pt x="4738" y="219"/>
                  <a:pt x="4743" y="245"/>
                </a:cubicBezTo>
                <a:cubicBezTo>
                  <a:pt x="4747" y="272"/>
                  <a:pt x="4757" y="295"/>
                  <a:pt x="4774" y="318"/>
                </a:cubicBezTo>
                <a:cubicBezTo>
                  <a:pt x="4810" y="364"/>
                  <a:pt x="4881" y="414"/>
                  <a:pt x="5022" y="516"/>
                </a:cubicBezTo>
                <a:cubicBezTo>
                  <a:pt x="5109" y="579"/>
                  <a:pt x="5188" y="631"/>
                  <a:pt x="5198" y="631"/>
                </a:cubicBezTo>
                <a:cubicBezTo>
                  <a:pt x="5208" y="631"/>
                  <a:pt x="5215" y="626"/>
                  <a:pt x="5221" y="615"/>
                </a:cubicBezTo>
                <a:cubicBezTo>
                  <a:pt x="5231" y="594"/>
                  <a:pt x="5231" y="551"/>
                  <a:pt x="5222" y="497"/>
                </a:cubicBezTo>
                <a:cubicBezTo>
                  <a:pt x="5218" y="470"/>
                  <a:pt x="5211" y="440"/>
                  <a:pt x="5202" y="407"/>
                </a:cubicBezTo>
                <a:cubicBezTo>
                  <a:pt x="5154" y="242"/>
                  <a:pt x="5022" y="75"/>
                  <a:pt x="4904" y="31"/>
                </a:cubicBezTo>
                <a:cubicBezTo>
                  <a:pt x="4865" y="17"/>
                  <a:pt x="4836" y="7"/>
                  <a:pt x="4813" y="2"/>
                </a:cubicBezTo>
                <a:close/>
                <a:moveTo>
                  <a:pt x="4454" y="105"/>
                </a:moveTo>
                <a:cubicBezTo>
                  <a:pt x="4448" y="108"/>
                  <a:pt x="4445" y="113"/>
                  <a:pt x="4445" y="121"/>
                </a:cubicBezTo>
                <a:cubicBezTo>
                  <a:pt x="4445" y="137"/>
                  <a:pt x="4398" y="180"/>
                  <a:pt x="4342" y="216"/>
                </a:cubicBezTo>
                <a:cubicBezTo>
                  <a:pt x="4286" y="253"/>
                  <a:pt x="4241" y="291"/>
                  <a:pt x="4241" y="301"/>
                </a:cubicBezTo>
                <a:cubicBezTo>
                  <a:pt x="4241" y="311"/>
                  <a:pt x="4266" y="351"/>
                  <a:pt x="4297" y="390"/>
                </a:cubicBezTo>
                <a:cubicBezTo>
                  <a:pt x="4328" y="429"/>
                  <a:pt x="4354" y="474"/>
                  <a:pt x="4354" y="488"/>
                </a:cubicBezTo>
                <a:cubicBezTo>
                  <a:pt x="4354" y="503"/>
                  <a:pt x="4202" y="610"/>
                  <a:pt x="4015" y="728"/>
                </a:cubicBezTo>
                <a:cubicBezTo>
                  <a:pt x="3764" y="886"/>
                  <a:pt x="3682" y="952"/>
                  <a:pt x="3698" y="979"/>
                </a:cubicBezTo>
                <a:cubicBezTo>
                  <a:pt x="3702" y="985"/>
                  <a:pt x="3704" y="992"/>
                  <a:pt x="3704" y="1002"/>
                </a:cubicBezTo>
                <a:cubicBezTo>
                  <a:pt x="3704" y="1002"/>
                  <a:pt x="3704" y="1003"/>
                  <a:pt x="3704" y="1003"/>
                </a:cubicBezTo>
                <a:cubicBezTo>
                  <a:pt x="3704" y="1015"/>
                  <a:pt x="3698" y="1032"/>
                  <a:pt x="3692" y="1049"/>
                </a:cubicBezTo>
                <a:cubicBezTo>
                  <a:pt x="3692" y="1050"/>
                  <a:pt x="3692" y="1050"/>
                  <a:pt x="3692" y="1050"/>
                </a:cubicBezTo>
                <a:cubicBezTo>
                  <a:pt x="3683" y="1076"/>
                  <a:pt x="3668" y="1106"/>
                  <a:pt x="3645" y="1147"/>
                </a:cubicBezTo>
                <a:cubicBezTo>
                  <a:pt x="3602" y="1222"/>
                  <a:pt x="3568" y="1290"/>
                  <a:pt x="3548" y="1338"/>
                </a:cubicBezTo>
                <a:cubicBezTo>
                  <a:pt x="3548" y="1338"/>
                  <a:pt x="3548" y="1339"/>
                  <a:pt x="3548" y="1339"/>
                </a:cubicBezTo>
                <a:cubicBezTo>
                  <a:pt x="3527" y="1387"/>
                  <a:pt x="3519" y="1415"/>
                  <a:pt x="3530" y="1415"/>
                </a:cubicBezTo>
                <a:cubicBezTo>
                  <a:pt x="3537" y="1415"/>
                  <a:pt x="3591" y="1360"/>
                  <a:pt x="3649" y="1292"/>
                </a:cubicBezTo>
                <a:cubicBezTo>
                  <a:pt x="3698" y="1235"/>
                  <a:pt x="3743" y="1190"/>
                  <a:pt x="3784" y="1156"/>
                </a:cubicBezTo>
                <a:cubicBezTo>
                  <a:pt x="3821" y="1125"/>
                  <a:pt x="3855" y="1106"/>
                  <a:pt x="3888" y="1094"/>
                </a:cubicBezTo>
                <a:cubicBezTo>
                  <a:pt x="3888" y="1094"/>
                  <a:pt x="3889" y="1094"/>
                  <a:pt x="3890" y="1094"/>
                </a:cubicBezTo>
                <a:cubicBezTo>
                  <a:pt x="3912" y="1085"/>
                  <a:pt x="3934" y="1078"/>
                  <a:pt x="3955" y="1078"/>
                </a:cubicBezTo>
                <a:cubicBezTo>
                  <a:pt x="3972" y="1078"/>
                  <a:pt x="3989" y="1080"/>
                  <a:pt x="4006" y="1085"/>
                </a:cubicBezTo>
                <a:cubicBezTo>
                  <a:pt x="4023" y="1091"/>
                  <a:pt x="4039" y="1098"/>
                  <a:pt x="4056" y="1108"/>
                </a:cubicBezTo>
                <a:cubicBezTo>
                  <a:pt x="4056" y="1109"/>
                  <a:pt x="4056" y="1108"/>
                  <a:pt x="4057" y="1108"/>
                </a:cubicBezTo>
                <a:cubicBezTo>
                  <a:pt x="4073" y="1119"/>
                  <a:pt x="4089" y="1134"/>
                  <a:pt x="4105" y="1150"/>
                </a:cubicBezTo>
                <a:lnTo>
                  <a:pt x="4173" y="1215"/>
                </a:lnTo>
                <a:lnTo>
                  <a:pt x="4116" y="1314"/>
                </a:lnTo>
                <a:cubicBezTo>
                  <a:pt x="4069" y="1396"/>
                  <a:pt x="4050" y="1451"/>
                  <a:pt x="4068" y="1517"/>
                </a:cubicBezTo>
                <a:cubicBezTo>
                  <a:pt x="4085" y="1583"/>
                  <a:pt x="4140" y="1659"/>
                  <a:pt x="4243" y="1782"/>
                </a:cubicBezTo>
                <a:cubicBezTo>
                  <a:pt x="4329" y="1886"/>
                  <a:pt x="4372" y="1938"/>
                  <a:pt x="4391" y="1973"/>
                </a:cubicBezTo>
                <a:cubicBezTo>
                  <a:pt x="4391" y="1973"/>
                  <a:pt x="4390" y="1974"/>
                  <a:pt x="4391" y="1974"/>
                </a:cubicBezTo>
                <a:cubicBezTo>
                  <a:pt x="4392" y="1977"/>
                  <a:pt x="4396" y="1981"/>
                  <a:pt x="4397" y="1984"/>
                </a:cubicBezTo>
                <a:cubicBezTo>
                  <a:pt x="4403" y="1998"/>
                  <a:pt x="4406" y="2009"/>
                  <a:pt x="4403" y="2019"/>
                </a:cubicBezTo>
                <a:cubicBezTo>
                  <a:pt x="4403" y="2019"/>
                  <a:pt x="4403" y="2020"/>
                  <a:pt x="4403" y="2020"/>
                </a:cubicBezTo>
                <a:cubicBezTo>
                  <a:pt x="4400" y="2030"/>
                  <a:pt x="4391" y="2040"/>
                  <a:pt x="4380" y="2052"/>
                </a:cubicBezTo>
                <a:cubicBezTo>
                  <a:pt x="4354" y="2080"/>
                  <a:pt x="4339" y="2110"/>
                  <a:pt x="4347" y="2120"/>
                </a:cubicBezTo>
                <a:cubicBezTo>
                  <a:pt x="4354" y="2130"/>
                  <a:pt x="4355" y="2142"/>
                  <a:pt x="4351" y="2154"/>
                </a:cubicBezTo>
                <a:cubicBezTo>
                  <a:pt x="4348" y="2166"/>
                  <a:pt x="4339" y="2178"/>
                  <a:pt x="4329" y="2189"/>
                </a:cubicBezTo>
                <a:cubicBezTo>
                  <a:pt x="4308" y="2210"/>
                  <a:pt x="4277" y="2224"/>
                  <a:pt x="4254" y="2214"/>
                </a:cubicBezTo>
                <a:cubicBezTo>
                  <a:pt x="4113" y="2156"/>
                  <a:pt x="4023" y="2148"/>
                  <a:pt x="3919" y="2184"/>
                </a:cubicBezTo>
                <a:cubicBezTo>
                  <a:pt x="3870" y="2201"/>
                  <a:pt x="3846" y="2207"/>
                  <a:pt x="3829" y="2206"/>
                </a:cubicBezTo>
                <a:cubicBezTo>
                  <a:pt x="3817" y="2205"/>
                  <a:pt x="3807" y="2202"/>
                  <a:pt x="3802" y="2191"/>
                </a:cubicBezTo>
                <a:cubicBezTo>
                  <a:pt x="3797" y="2183"/>
                  <a:pt x="3793" y="2171"/>
                  <a:pt x="3788" y="2154"/>
                </a:cubicBezTo>
                <a:cubicBezTo>
                  <a:pt x="3782" y="2131"/>
                  <a:pt x="3775" y="2113"/>
                  <a:pt x="3767" y="2098"/>
                </a:cubicBezTo>
                <a:cubicBezTo>
                  <a:pt x="3757" y="2079"/>
                  <a:pt x="3744" y="2067"/>
                  <a:pt x="3729" y="2061"/>
                </a:cubicBezTo>
                <a:cubicBezTo>
                  <a:pt x="3729" y="2061"/>
                  <a:pt x="3728" y="2061"/>
                  <a:pt x="3728" y="2061"/>
                </a:cubicBezTo>
                <a:cubicBezTo>
                  <a:pt x="3726" y="2060"/>
                  <a:pt x="3723" y="2058"/>
                  <a:pt x="3720" y="2057"/>
                </a:cubicBezTo>
                <a:cubicBezTo>
                  <a:pt x="3720" y="2057"/>
                  <a:pt x="3719" y="2057"/>
                  <a:pt x="3718" y="2057"/>
                </a:cubicBezTo>
                <a:cubicBezTo>
                  <a:pt x="3703" y="2054"/>
                  <a:pt x="3685" y="2055"/>
                  <a:pt x="3663" y="2062"/>
                </a:cubicBezTo>
                <a:cubicBezTo>
                  <a:pt x="3623" y="2075"/>
                  <a:pt x="3608" y="2101"/>
                  <a:pt x="3608" y="2154"/>
                </a:cubicBezTo>
                <a:cubicBezTo>
                  <a:pt x="3608" y="2195"/>
                  <a:pt x="3589" y="2233"/>
                  <a:pt x="3563" y="2257"/>
                </a:cubicBezTo>
                <a:cubicBezTo>
                  <a:pt x="3537" y="2281"/>
                  <a:pt x="3503" y="2292"/>
                  <a:pt x="3471" y="2281"/>
                </a:cubicBezTo>
                <a:cubicBezTo>
                  <a:pt x="3458" y="2277"/>
                  <a:pt x="3444" y="2280"/>
                  <a:pt x="3429" y="2289"/>
                </a:cubicBezTo>
                <a:cubicBezTo>
                  <a:pt x="3414" y="2298"/>
                  <a:pt x="3398" y="2313"/>
                  <a:pt x="3385" y="2332"/>
                </a:cubicBezTo>
                <a:cubicBezTo>
                  <a:pt x="3350" y="2384"/>
                  <a:pt x="3344" y="2421"/>
                  <a:pt x="3355" y="2531"/>
                </a:cubicBezTo>
                <a:cubicBezTo>
                  <a:pt x="3368" y="2651"/>
                  <a:pt x="3376" y="2668"/>
                  <a:pt x="3432" y="2676"/>
                </a:cubicBezTo>
                <a:cubicBezTo>
                  <a:pt x="3469" y="2682"/>
                  <a:pt x="3522" y="2659"/>
                  <a:pt x="3563" y="2621"/>
                </a:cubicBezTo>
                <a:cubicBezTo>
                  <a:pt x="3591" y="2595"/>
                  <a:pt x="3611" y="2583"/>
                  <a:pt x="3630" y="2578"/>
                </a:cubicBezTo>
                <a:cubicBezTo>
                  <a:pt x="3639" y="2576"/>
                  <a:pt x="3647" y="2575"/>
                  <a:pt x="3655" y="2577"/>
                </a:cubicBezTo>
                <a:cubicBezTo>
                  <a:pt x="3657" y="2578"/>
                  <a:pt x="3660" y="2577"/>
                  <a:pt x="3663" y="2578"/>
                </a:cubicBezTo>
                <a:cubicBezTo>
                  <a:pt x="3669" y="2582"/>
                  <a:pt x="3675" y="2591"/>
                  <a:pt x="3680" y="2599"/>
                </a:cubicBezTo>
                <a:cubicBezTo>
                  <a:pt x="3682" y="2602"/>
                  <a:pt x="3684" y="2602"/>
                  <a:pt x="3686" y="2605"/>
                </a:cubicBezTo>
                <a:cubicBezTo>
                  <a:pt x="3687" y="2607"/>
                  <a:pt x="3688" y="2607"/>
                  <a:pt x="3689" y="2610"/>
                </a:cubicBezTo>
                <a:cubicBezTo>
                  <a:pt x="3697" y="2628"/>
                  <a:pt x="3704" y="2653"/>
                  <a:pt x="3709" y="2685"/>
                </a:cubicBezTo>
                <a:cubicBezTo>
                  <a:pt x="3724" y="2774"/>
                  <a:pt x="3714" y="2795"/>
                  <a:pt x="3569" y="2986"/>
                </a:cubicBezTo>
                <a:lnTo>
                  <a:pt x="3415" y="3190"/>
                </a:lnTo>
                <a:lnTo>
                  <a:pt x="3002" y="3104"/>
                </a:lnTo>
                <a:cubicBezTo>
                  <a:pt x="2776" y="3057"/>
                  <a:pt x="2581" y="3010"/>
                  <a:pt x="2570" y="3001"/>
                </a:cubicBezTo>
                <a:cubicBezTo>
                  <a:pt x="2563" y="2995"/>
                  <a:pt x="2555" y="2976"/>
                  <a:pt x="2546" y="2948"/>
                </a:cubicBezTo>
                <a:cubicBezTo>
                  <a:pt x="2538" y="2920"/>
                  <a:pt x="2529" y="2885"/>
                  <a:pt x="2522" y="2849"/>
                </a:cubicBezTo>
                <a:cubicBezTo>
                  <a:pt x="2508" y="2778"/>
                  <a:pt x="2500" y="2705"/>
                  <a:pt x="2508" y="2687"/>
                </a:cubicBezTo>
                <a:cubicBezTo>
                  <a:pt x="2516" y="2670"/>
                  <a:pt x="2480" y="2649"/>
                  <a:pt x="2425" y="2638"/>
                </a:cubicBezTo>
                <a:cubicBezTo>
                  <a:pt x="2274" y="2607"/>
                  <a:pt x="2200" y="2561"/>
                  <a:pt x="2101" y="2434"/>
                </a:cubicBezTo>
                <a:cubicBezTo>
                  <a:pt x="2011" y="2320"/>
                  <a:pt x="2002" y="2317"/>
                  <a:pt x="1837" y="2312"/>
                </a:cubicBezTo>
                <a:cubicBezTo>
                  <a:pt x="1789" y="2311"/>
                  <a:pt x="1752" y="2311"/>
                  <a:pt x="1722" y="2315"/>
                </a:cubicBezTo>
                <a:cubicBezTo>
                  <a:pt x="1692" y="2318"/>
                  <a:pt x="1669" y="2325"/>
                  <a:pt x="1650" y="2338"/>
                </a:cubicBezTo>
                <a:cubicBezTo>
                  <a:pt x="1612" y="2363"/>
                  <a:pt x="1590" y="2409"/>
                  <a:pt x="1558" y="2494"/>
                </a:cubicBezTo>
                <a:cubicBezTo>
                  <a:pt x="1534" y="2556"/>
                  <a:pt x="1502" y="2628"/>
                  <a:pt x="1487" y="2653"/>
                </a:cubicBezTo>
                <a:cubicBezTo>
                  <a:pt x="1472" y="2679"/>
                  <a:pt x="1453" y="2756"/>
                  <a:pt x="1445" y="2826"/>
                </a:cubicBezTo>
                <a:cubicBezTo>
                  <a:pt x="1439" y="2873"/>
                  <a:pt x="1438" y="2900"/>
                  <a:pt x="1440" y="2919"/>
                </a:cubicBezTo>
                <a:cubicBezTo>
                  <a:pt x="1441" y="2932"/>
                  <a:pt x="1442" y="2944"/>
                  <a:pt x="1447" y="2948"/>
                </a:cubicBezTo>
                <a:cubicBezTo>
                  <a:pt x="1452" y="2952"/>
                  <a:pt x="1457" y="2953"/>
                  <a:pt x="1465" y="2953"/>
                </a:cubicBezTo>
                <a:cubicBezTo>
                  <a:pt x="1484" y="2953"/>
                  <a:pt x="1528" y="2986"/>
                  <a:pt x="1563" y="3026"/>
                </a:cubicBezTo>
                <a:cubicBezTo>
                  <a:pt x="1593" y="3060"/>
                  <a:pt x="1609" y="3079"/>
                  <a:pt x="1612" y="3098"/>
                </a:cubicBezTo>
                <a:cubicBezTo>
                  <a:pt x="1615" y="3117"/>
                  <a:pt x="1605" y="3137"/>
                  <a:pt x="1586" y="3175"/>
                </a:cubicBezTo>
                <a:cubicBezTo>
                  <a:pt x="1574" y="3201"/>
                  <a:pt x="1567" y="3219"/>
                  <a:pt x="1564" y="3231"/>
                </a:cubicBezTo>
                <a:cubicBezTo>
                  <a:pt x="1563" y="3242"/>
                  <a:pt x="1564" y="3249"/>
                  <a:pt x="1573" y="3250"/>
                </a:cubicBezTo>
                <a:cubicBezTo>
                  <a:pt x="1590" y="3253"/>
                  <a:pt x="1632" y="3234"/>
                  <a:pt x="1707" y="3195"/>
                </a:cubicBezTo>
                <a:cubicBezTo>
                  <a:pt x="1771" y="3161"/>
                  <a:pt x="1831" y="3141"/>
                  <a:pt x="1842" y="3150"/>
                </a:cubicBezTo>
                <a:cubicBezTo>
                  <a:pt x="1853" y="3159"/>
                  <a:pt x="1843" y="3224"/>
                  <a:pt x="1819" y="3294"/>
                </a:cubicBezTo>
                <a:lnTo>
                  <a:pt x="1777" y="3421"/>
                </a:lnTo>
                <a:lnTo>
                  <a:pt x="1883" y="3437"/>
                </a:lnTo>
                <a:cubicBezTo>
                  <a:pt x="1933" y="3444"/>
                  <a:pt x="1959" y="3449"/>
                  <a:pt x="1973" y="3462"/>
                </a:cubicBezTo>
                <a:cubicBezTo>
                  <a:pt x="1979" y="3468"/>
                  <a:pt x="1982" y="3476"/>
                  <a:pt x="1984" y="3487"/>
                </a:cubicBezTo>
                <a:cubicBezTo>
                  <a:pt x="1985" y="3499"/>
                  <a:pt x="1984" y="3515"/>
                  <a:pt x="1983" y="3534"/>
                </a:cubicBezTo>
                <a:cubicBezTo>
                  <a:pt x="1977" y="3612"/>
                  <a:pt x="1980" y="3614"/>
                  <a:pt x="2035" y="3586"/>
                </a:cubicBezTo>
                <a:cubicBezTo>
                  <a:pt x="2068" y="3570"/>
                  <a:pt x="2116" y="3540"/>
                  <a:pt x="2143" y="3520"/>
                </a:cubicBezTo>
                <a:cubicBezTo>
                  <a:pt x="2170" y="3500"/>
                  <a:pt x="2201" y="3486"/>
                  <a:pt x="2210" y="3490"/>
                </a:cubicBezTo>
                <a:cubicBezTo>
                  <a:pt x="2219" y="3493"/>
                  <a:pt x="2224" y="3492"/>
                  <a:pt x="2226" y="3487"/>
                </a:cubicBezTo>
                <a:cubicBezTo>
                  <a:pt x="2228" y="3481"/>
                  <a:pt x="2222" y="3466"/>
                  <a:pt x="2214" y="3449"/>
                </a:cubicBezTo>
                <a:cubicBezTo>
                  <a:pt x="2203" y="3422"/>
                  <a:pt x="2184" y="3387"/>
                  <a:pt x="2150" y="3336"/>
                </a:cubicBezTo>
                <a:cubicBezTo>
                  <a:pt x="2108" y="3273"/>
                  <a:pt x="2046" y="3212"/>
                  <a:pt x="2014" y="3201"/>
                </a:cubicBezTo>
                <a:cubicBezTo>
                  <a:pt x="1992" y="3193"/>
                  <a:pt x="1978" y="3183"/>
                  <a:pt x="1970" y="3174"/>
                </a:cubicBezTo>
                <a:cubicBezTo>
                  <a:pt x="1962" y="3165"/>
                  <a:pt x="1960" y="3157"/>
                  <a:pt x="1965" y="3149"/>
                </a:cubicBezTo>
                <a:cubicBezTo>
                  <a:pt x="1969" y="3141"/>
                  <a:pt x="1980" y="3134"/>
                  <a:pt x="1995" y="3129"/>
                </a:cubicBezTo>
                <a:cubicBezTo>
                  <a:pt x="2011" y="3125"/>
                  <a:pt x="2032" y="3123"/>
                  <a:pt x="2057" y="3125"/>
                </a:cubicBezTo>
                <a:cubicBezTo>
                  <a:pt x="2135" y="3129"/>
                  <a:pt x="2202" y="3139"/>
                  <a:pt x="2263" y="3150"/>
                </a:cubicBezTo>
                <a:cubicBezTo>
                  <a:pt x="2277" y="3153"/>
                  <a:pt x="2289" y="3156"/>
                  <a:pt x="2302" y="3158"/>
                </a:cubicBezTo>
                <a:cubicBezTo>
                  <a:pt x="2302" y="3159"/>
                  <a:pt x="2303" y="3158"/>
                  <a:pt x="2303" y="3158"/>
                </a:cubicBezTo>
                <a:cubicBezTo>
                  <a:pt x="2346" y="3168"/>
                  <a:pt x="2383" y="3179"/>
                  <a:pt x="2415" y="3192"/>
                </a:cubicBezTo>
                <a:cubicBezTo>
                  <a:pt x="2416" y="3193"/>
                  <a:pt x="2417" y="3193"/>
                  <a:pt x="2417" y="3194"/>
                </a:cubicBezTo>
                <a:cubicBezTo>
                  <a:pt x="2433" y="3200"/>
                  <a:pt x="2451" y="3207"/>
                  <a:pt x="2464" y="3214"/>
                </a:cubicBezTo>
                <a:cubicBezTo>
                  <a:pt x="2469" y="3217"/>
                  <a:pt x="2473" y="3220"/>
                  <a:pt x="2478" y="3223"/>
                </a:cubicBezTo>
                <a:cubicBezTo>
                  <a:pt x="2502" y="3237"/>
                  <a:pt x="2522" y="3252"/>
                  <a:pt x="2535" y="3270"/>
                </a:cubicBezTo>
                <a:cubicBezTo>
                  <a:pt x="2554" y="3295"/>
                  <a:pt x="2560" y="3324"/>
                  <a:pt x="2553" y="3354"/>
                </a:cubicBezTo>
                <a:cubicBezTo>
                  <a:pt x="2536" y="3428"/>
                  <a:pt x="2516" y="3487"/>
                  <a:pt x="2496" y="3526"/>
                </a:cubicBezTo>
                <a:cubicBezTo>
                  <a:pt x="2486" y="3545"/>
                  <a:pt x="2476" y="3560"/>
                  <a:pt x="2466" y="3568"/>
                </a:cubicBezTo>
                <a:cubicBezTo>
                  <a:pt x="2457" y="3576"/>
                  <a:pt x="2447" y="3578"/>
                  <a:pt x="2439" y="3574"/>
                </a:cubicBezTo>
                <a:cubicBezTo>
                  <a:pt x="2421" y="3565"/>
                  <a:pt x="2366" y="3584"/>
                  <a:pt x="2318" y="3617"/>
                </a:cubicBezTo>
                <a:cubicBezTo>
                  <a:pt x="2284" y="3640"/>
                  <a:pt x="2263" y="3659"/>
                  <a:pt x="2250" y="3678"/>
                </a:cubicBezTo>
                <a:cubicBezTo>
                  <a:pt x="2238" y="3698"/>
                  <a:pt x="2234" y="3719"/>
                  <a:pt x="2237" y="3746"/>
                </a:cubicBezTo>
                <a:cubicBezTo>
                  <a:pt x="2240" y="3785"/>
                  <a:pt x="2234" y="3849"/>
                  <a:pt x="2223" y="3887"/>
                </a:cubicBezTo>
                <a:lnTo>
                  <a:pt x="2203" y="3957"/>
                </a:lnTo>
                <a:lnTo>
                  <a:pt x="2153" y="3897"/>
                </a:lnTo>
                <a:cubicBezTo>
                  <a:pt x="2091" y="3823"/>
                  <a:pt x="1946" y="3707"/>
                  <a:pt x="1917" y="3707"/>
                </a:cubicBezTo>
                <a:cubicBezTo>
                  <a:pt x="1904" y="3707"/>
                  <a:pt x="1878" y="3791"/>
                  <a:pt x="1857" y="3893"/>
                </a:cubicBezTo>
                <a:cubicBezTo>
                  <a:pt x="1841" y="3967"/>
                  <a:pt x="1835" y="4009"/>
                  <a:pt x="1832" y="4038"/>
                </a:cubicBezTo>
                <a:cubicBezTo>
                  <a:pt x="1831" y="4058"/>
                  <a:pt x="1830" y="4076"/>
                  <a:pt x="1835" y="4086"/>
                </a:cubicBezTo>
                <a:cubicBezTo>
                  <a:pt x="1839" y="4094"/>
                  <a:pt x="1844" y="4100"/>
                  <a:pt x="1852" y="4106"/>
                </a:cubicBezTo>
                <a:cubicBezTo>
                  <a:pt x="1862" y="4113"/>
                  <a:pt x="1871" y="4126"/>
                  <a:pt x="1877" y="4141"/>
                </a:cubicBezTo>
                <a:cubicBezTo>
                  <a:pt x="1884" y="4156"/>
                  <a:pt x="1887" y="4173"/>
                  <a:pt x="1887" y="4188"/>
                </a:cubicBezTo>
                <a:cubicBezTo>
                  <a:pt x="1887" y="4215"/>
                  <a:pt x="1889" y="4238"/>
                  <a:pt x="1893" y="4257"/>
                </a:cubicBezTo>
                <a:cubicBezTo>
                  <a:pt x="1896" y="4277"/>
                  <a:pt x="1902" y="4292"/>
                  <a:pt x="1909" y="4304"/>
                </a:cubicBezTo>
                <a:cubicBezTo>
                  <a:pt x="1924" y="4329"/>
                  <a:pt x="1948" y="4341"/>
                  <a:pt x="1980" y="4341"/>
                </a:cubicBezTo>
                <a:cubicBezTo>
                  <a:pt x="2074" y="4341"/>
                  <a:pt x="2080" y="4390"/>
                  <a:pt x="2003" y="4507"/>
                </a:cubicBezTo>
                <a:cubicBezTo>
                  <a:pt x="1965" y="4565"/>
                  <a:pt x="1919" y="4651"/>
                  <a:pt x="1900" y="4698"/>
                </a:cubicBezTo>
                <a:cubicBezTo>
                  <a:pt x="1880" y="4751"/>
                  <a:pt x="1831" y="4805"/>
                  <a:pt x="1774" y="4835"/>
                </a:cubicBezTo>
                <a:cubicBezTo>
                  <a:pt x="1678" y="4886"/>
                  <a:pt x="1639" y="4879"/>
                  <a:pt x="1639" y="4810"/>
                </a:cubicBezTo>
                <a:cubicBezTo>
                  <a:pt x="1639" y="4788"/>
                  <a:pt x="1622" y="4752"/>
                  <a:pt x="1602" y="4730"/>
                </a:cubicBezTo>
                <a:cubicBezTo>
                  <a:pt x="1587" y="4714"/>
                  <a:pt x="1580" y="4694"/>
                  <a:pt x="1576" y="4661"/>
                </a:cubicBezTo>
                <a:cubicBezTo>
                  <a:pt x="1576" y="4661"/>
                  <a:pt x="1576" y="4660"/>
                  <a:pt x="1576" y="4660"/>
                </a:cubicBezTo>
                <a:cubicBezTo>
                  <a:pt x="1573" y="4626"/>
                  <a:pt x="1574" y="4577"/>
                  <a:pt x="1580" y="4501"/>
                </a:cubicBezTo>
                <a:cubicBezTo>
                  <a:pt x="1585" y="4433"/>
                  <a:pt x="1585" y="4371"/>
                  <a:pt x="1579" y="4312"/>
                </a:cubicBezTo>
                <a:cubicBezTo>
                  <a:pt x="1579" y="4311"/>
                  <a:pt x="1579" y="4311"/>
                  <a:pt x="1579" y="4310"/>
                </a:cubicBezTo>
                <a:cubicBezTo>
                  <a:pt x="1573" y="4257"/>
                  <a:pt x="1560" y="4206"/>
                  <a:pt x="1543" y="4156"/>
                </a:cubicBezTo>
                <a:cubicBezTo>
                  <a:pt x="1538" y="4143"/>
                  <a:pt x="1532" y="4130"/>
                  <a:pt x="1527" y="4117"/>
                </a:cubicBezTo>
                <a:cubicBezTo>
                  <a:pt x="1527" y="4116"/>
                  <a:pt x="1527" y="4115"/>
                  <a:pt x="1526" y="4115"/>
                </a:cubicBezTo>
                <a:cubicBezTo>
                  <a:pt x="1511" y="4077"/>
                  <a:pt x="1491" y="4039"/>
                  <a:pt x="1467" y="4000"/>
                </a:cubicBezTo>
                <a:cubicBezTo>
                  <a:pt x="1467" y="3999"/>
                  <a:pt x="1467" y="3997"/>
                  <a:pt x="1467" y="3996"/>
                </a:cubicBezTo>
                <a:cubicBezTo>
                  <a:pt x="1459" y="3983"/>
                  <a:pt x="1450" y="3971"/>
                  <a:pt x="1441" y="3957"/>
                </a:cubicBezTo>
                <a:cubicBezTo>
                  <a:pt x="1407" y="3906"/>
                  <a:pt x="1368" y="3852"/>
                  <a:pt x="1320" y="3794"/>
                </a:cubicBezTo>
                <a:cubicBezTo>
                  <a:pt x="1180" y="3630"/>
                  <a:pt x="1131" y="3592"/>
                  <a:pt x="1027" y="3562"/>
                </a:cubicBezTo>
                <a:cubicBezTo>
                  <a:pt x="865" y="3516"/>
                  <a:pt x="720" y="3571"/>
                  <a:pt x="623" y="3713"/>
                </a:cubicBezTo>
                <a:cubicBezTo>
                  <a:pt x="596" y="3753"/>
                  <a:pt x="574" y="3788"/>
                  <a:pt x="557" y="3821"/>
                </a:cubicBezTo>
                <a:cubicBezTo>
                  <a:pt x="552" y="3831"/>
                  <a:pt x="551" y="3841"/>
                  <a:pt x="547" y="3851"/>
                </a:cubicBezTo>
                <a:cubicBezTo>
                  <a:pt x="546" y="3854"/>
                  <a:pt x="545" y="3856"/>
                  <a:pt x="544" y="3858"/>
                </a:cubicBezTo>
                <a:cubicBezTo>
                  <a:pt x="535" y="3882"/>
                  <a:pt x="526" y="3906"/>
                  <a:pt x="522" y="3931"/>
                </a:cubicBezTo>
                <a:cubicBezTo>
                  <a:pt x="522" y="3931"/>
                  <a:pt x="521" y="3932"/>
                  <a:pt x="521" y="3932"/>
                </a:cubicBezTo>
                <a:cubicBezTo>
                  <a:pt x="516" y="3960"/>
                  <a:pt x="514" y="3990"/>
                  <a:pt x="515" y="4023"/>
                </a:cubicBezTo>
                <a:cubicBezTo>
                  <a:pt x="516" y="4061"/>
                  <a:pt x="521" y="4103"/>
                  <a:pt x="529" y="4153"/>
                </a:cubicBezTo>
                <a:cubicBezTo>
                  <a:pt x="542" y="4233"/>
                  <a:pt x="552" y="4280"/>
                  <a:pt x="575" y="4325"/>
                </a:cubicBezTo>
                <a:cubicBezTo>
                  <a:pt x="586" y="4347"/>
                  <a:pt x="601" y="4370"/>
                  <a:pt x="621" y="4395"/>
                </a:cubicBezTo>
                <a:cubicBezTo>
                  <a:pt x="641" y="4421"/>
                  <a:pt x="667" y="4450"/>
                  <a:pt x="700" y="4487"/>
                </a:cubicBezTo>
                <a:cubicBezTo>
                  <a:pt x="746" y="4538"/>
                  <a:pt x="783" y="4582"/>
                  <a:pt x="816" y="4627"/>
                </a:cubicBezTo>
                <a:cubicBezTo>
                  <a:pt x="834" y="4652"/>
                  <a:pt x="847" y="4679"/>
                  <a:pt x="862" y="4705"/>
                </a:cubicBezTo>
                <a:cubicBezTo>
                  <a:pt x="874" y="4725"/>
                  <a:pt x="889" y="4743"/>
                  <a:pt x="900" y="4765"/>
                </a:cubicBezTo>
                <a:cubicBezTo>
                  <a:pt x="948" y="4863"/>
                  <a:pt x="986" y="4979"/>
                  <a:pt x="1031" y="5154"/>
                </a:cubicBezTo>
                <a:cubicBezTo>
                  <a:pt x="1093" y="5392"/>
                  <a:pt x="1123" y="5465"/>
                  <a:pt x="1213" y="5586"/>
                </a:cubicBezTo>
                <a:cubicBezTo>
                  <a:pt x="1273" y="5665"/>
                  <a:pt x="1322" y="5753"/>
                  <a:pt x="1322" y="5782"/>
                </a:cubicBezTo>
                <a:cubicBezTo>
                  <a:pt x="1323" y="5810"/>
                  <a:pt x="1352" y="5878"/>
                  <a:pt x="1388" y="5935"/>
                </a:cubicBezTo>
                <a:lnTo>
                  <a:pt x="1451" y="6039"/>
                </a:lnTo>
                <a:lnTo>
                  <a:pt x="1493" y="5956"/>
                </a:lnTo>
                <a:cubicBezTo>
                  <a:pt x="1502" y="5936"/>
                  <a:pt x="1510" y="5922"/>
                  <a:pt x="1518" y="5911"/>
                </a:cubicBezTo>
                <a:cubicBezTo>
                  <a:pt x="1526" y="5900"/>
                  <a:pt x="1534" y="5892"/>
                  <a:pt x="1545" y="5888"/>
                </a:cubicBezTo>
                <a:cubicBezTo>
                  <a:pt x="1565" y="5879"/>
                  <a:pt x="1595" y="5882"/>
                  <a:pt x="1649" y="5890"/>
                </a:cubicBezTo>
                <a:cubicBezTo>
                  <a:pt x="1712" y="5900"/>
                  <a:pt x="1778" y="5895"/>
                  <a:pt x="1797" y="5879"/>
                </a:cubicBezTo>
                <a:cubicBezTo>
                  <a:pt x="1844" y="5839"/>
                  <a:pt x="1910" y="5927"/>
                  <a:pt x="1910" y="6028"/>
                </a:cubicBezTo>
                <a:cubicBezTo>
                  <a:pt x="1910" y="6072"/>
                  <a:pt x="1921" y="6121"/>
                  <a:pt x="1935" y="6139"/>
                </a:cubicBezTo>
                <a:cubicBezTo>
                  <a:pt x="1943" y="6151"/>
                  <a:pt x="1946" y="6163"/>
                  <a:pt x="1942" y="6176"/>
                </a:cubicBezTo>
                <a:cubicBezTo>
                  <a:pt x="1938" y="6188"/>
                  <a:pt x="1928" y="6202"/>
                  <a:pt x="1910" y="6218"/>
                </a:cubicBezTo>
                <a:cubicBezTo>
                  <a:pt x="1882" y="6244"/>
                  <a:pt x="1865" y="6287"/>
                  <a:pt x="1869" y="6319"/>
                </a:cubicBezTo>
                <a:cubicBezTo>
                  <a:pt x="1876" y="6364"/>
                  <a:pt x="1894" y="6374"/>
                  <a:pt x="1966" y="6365"/>
                </a:cubicBezTo>
                <a:cubicBezTo>
                  <a:pt x="2015" y="6360"/>
                  <a:pt x="2079" y="6343"/>
                  <a:pt x="2108" y="6328"/>
                </a:cubicBezTo>
                <a:cubicBezTo>
                  <a:pt x="2146" y="6309"/>
                  <a:pt x="2164" y="6312"/>
                  <a:pt x="2172" y="6341"/>
                </a:cubicBezTo>
                <a:cubicBezTo>
                  <a:pt x="2179" y="6363"/>
                  <a:pt x="2167" y="6499"/>
                  <a:pt x="2151" y="6635"/>
                </a:cubicBezTo>
                <a:cubicBezTo>
                  <a:pt x="2134" y="6771"/>
                  <a:pt x="2113" y="6908"/>
                  <a:pt x="2102" y="6933"/>
                </a:cubicBezTo>
                <a:cubicBezTo>
                  <a:pt x="2091" y="6957"/>
                  <a:pt x="2032" y="7003"/>
                  <a:pt x="1973" y="7041"/>
                </a:cubicBezTo>
                <a:cubicBezTo>
                  <a:pt x="1914" y="7079"/>
                  <a:pt x="1854" y="7109"/>
                  <a:pt x="1842" y="7099"/>
                </a:cubicBezTo>
                <a:cubicBezTo>
                  <a:pt x="1831" y="7090"/>
                  <a:pt x="1828" y="7060"/>
                  <a:pt x="1836" y="7034"/>
                </a:cubicBezTo>
                <a:cubicBezTo>
                  <a:pt x="1845" y="7001"/>
                  <a:pt x="1840" y="6989"/>
                  <a:pt x="1818" y="7000"/>
                </a:cubicBezTo>
                <a:cubicBezTo>
                  <a:pt x="1800" y="7008"/>
                  <a:pt x="1766" y="6994"/>
                  <a:pt x="1742" y="6967"/>
                </a:cubicBezTo>
                <a:cubicBezTo>
                  <a:pt x="1702" y="6922"/>
                  <a:pt x="1700" y="6922"/>
                  <a:pt x="1714" y="6976"/>
                </a:cubicBezTo>
                <a:cubicBezTo>
                  <a:pt x="1724" y="7011"/>
                  <a:pt x="1716" y="7052"/>
                  <a:pt x="1694" y="7085"/>
                </a:cubicBezTo>
                <a:cubicBezTo>
                  <a:pt x="1662" y="7132"/>
                  <a:pt x="1663" y="7138"/>
                  <a:pt x="1698" y="7156"/>
                </a:cubicBezTo>
                <a:cubicBezTo>
                  <a:pt x="1733" y="7174"/>
                  <a:pt x="1732" y="7182"/>
                  <a:pt x="1688" y="7237"/>
                </a:cubicBezTo>
                <a:cubicBezTo>
                  <a:pt x="1633" y="7305"/>
                  <a:pt x="1629" y="7333"/>
                  <a:pt x="1662" y="7417"/>
                </a:cubicBezTo>
                <a:cubicBezTo>
                  <a:pt x="1678" y="7455"/>
                  <a:pt x="1700" y="7473"/>
                  <a:pt x="1734" y="7473"/>
                </a:cubicBezTo>
                <a:cubicBezTo>
                  <a:pt x="1751" y="7472"/>
                  <a:pt x="1771" y="7467"/>
                  <a:pt x="1793" y="7457"/>
                </a:cubicBezTo>
                <a:cubicBezTo>
                  <a:pt x="1816" y="7447"/>
                  <a:pt x="1842" y="7432"/>
                  <a:pt x="1871" y="7412"/>
                </a:cubicBezTo>
                <a:lnTo>
                  <a:pt x="1965" y="7348"/>
                </a:lnTo>
                <a:lnTo>
                  <a:pt x="2015" y="7425"/>
                </a:lnTo>
                <a:lnTo>
                  <a:pt x="2066" y="7504"/>
                </a:lnTo>
                <a:lnTo>
                  <a:pt x="2135" y="7353"/>
                </a:lnTo>
                <a:lnTo>
                  <a:pt x="2204" y="7203"/>
                </a:lnTo>
                <a:lnTo>
                  <a:pt x="2375" y="7357"/>
                </a:lnTo>
                <a:lnTo>
                  <a:pt x="2545" y="7509"/>
                </a:lnTo>
                <a:lnTo>
                  <a:pt x="2539" y="7847"/>
                </a:lnTo>
                <a:lnTo>
                  <a:pt x="2533" y="8185"/>
                </a:lnTo>
                <a:lnTo>
                  <a:pt x="2461" y="8194"/>
                </a:lnTo>
                <a:cubicBezTo>
                  <a:pt x="2399" y="8202"/>
                  <a:pt x="2387" y="8218"/>
                  <a:pt x="2370" y="8313"/>
                </a:cubicBezTo>
                <a:cubicBezTo>
                  <a:pt x="2363" y="8353"/>
                  <a:pt x="2354" y="8382"/>
                  <a:pt x="2342" y="8402"/>
                </a:cubicBezTo>
                <a:cubicBezTo>
                  <a:pt x="2330" y="8422"/>
                  <a:pt x="2316" y="8435"/>
                  <a:pt x="2296" y="8441"/>
                </a:cubicBezTo>
                <a:cubicBezTo>
                  <a:pt x="2222" y="8464"/>
                  <a:pt x="2214" y="8513"/>
                  <a:pt x="2278" y="8552"/>
                </a:cubicBezTo>
                <a:cubicBezTo>
                  <a:pt x="2322" y="8578"/>
                  <a:pt x="2339" y="8630"/>
                  <a:pt x="2371" y="8830"/>
                </a:cubicBezTo>
                <a:cubicBezTo>
                  <a:pt x="2393" y="8965"/>
                  <a:pt x="2404" y="9088"/>
                  <a:pt x="2396" y="9106"/>
                </a:cubicBezTo>
                <a:cubicBezTo>
                  <a:pt x="2388" y="9125"/>
                  <a:pt x="2351" y="9107"/>
                  <a:pt x="2304" y="9058"/>
                </a:cubicBezTo>
                <a:lnTo>
                  <a:pt x="2227" y="8980"/>
                </a:lnTo>
                <a:lnTo>
                  <a:pt x="2227" y="9118"/>
                </a:lnTo>
                <a:cubicBezTo>
                  <a:pt x="2227" y="9240"/>
                  <a:pt x="2234" y="9259"/>
                  <a:pt x="2289" y="9288"/>
                </a:cubicBezTo>
                <a:cubicBezTo>
                  <a:pt x="2346" y="9318"/>
                  <a:pt x="2379" y="9337"/>
                  <a:pt x="2400" y="9359"/>
                </a:cubicBezTo>
                <a:cubicBezTo>
                  <a:pt x="2411" y="9371"/>
                  <a:pt x="2418" y="9383"/>
                  <a:pt x="2425" y="9397"/>
                </a:cubicBezTo>
                <a:cubicBezTo>
                  <a:pt x="2431" y="9411"/>
                  <a:pt x="2436" y="9428"/>
                  <a:pt x="2442" y="9449"/>
                </a:cubicBezTo>
                <a:cubicBezTo>
                  <a:pt x="2461" y="9519"/>
                  <a:pt x="2456" y="9541"/>
                  <a:pt x="2412" y="9589"/>
                </a:cubicBezTo>
                <a:lnTo>
                  <a:pt x="2359" y="9646"/>
                </a:lnTo>
                <a:lnTo>
                  <a:pt x="2415" y="9809"/>
                </a:lnTo>
                <a:cubicBezTo>
                  <a:pt x="2466" y="9957"/>
                  <a:pt x="2481" y="9977"/>
                  <a:pt x="2559" y="9995"/>
                </a:cubicBezTo>
                <a:cubicBezTo>
                  <a:pt x="2607" y="10007"/>
                  <a:pt x="2656" y="10026"/>
                  <a:pt x="2669" y="10040"/>
                </a:cubicBezTo>
                <a:cubicBezTo>
                  <a:pt x="2682" y="10054"/>
                  <a:pt x="2689" y="10091"/>
                  <a:pt x="2689" y="10132"/>
                </a:cubicBezTo>
                <a:cubicBezTo>
                  <a:pt x="2690" y="10172"/>
                  <a:pt x="2683" y="10216"/>
                  <a:pt x="2670" y="10244"/>
                </a:cubicBezTo>
                <a:cubicBezTo>
                  <a:pt x="2666" y="10255"/>
                  <a:pt x="2664" y="10268"/>
                  <a:pt x="2666" y="10282"/>
                </a:cubicBezTo>
                <a:cubicBezTo>
                  <a:pt x="2666" y="10282"/>
                  <a:pt x="2666" y="10283"/>
                  <a:pt x="2666" y="10283"/>
                </a:cubicBezTo>
                <a:cubicBezTo>
                  <a:pt x="2667" y="10297"/>
                  <a:pt x="2672" y="10311"/>
                  <a:pt x="2679" y="10322"/>
                </a:cubicBezTo>
                <a:cubicBezTo>
                  <a:pt x="2708" y="10369"/>
                  <a:pt x="2689" y="10395"/>
                  <a:pt x="2552" y="10486"/>
                </a:cubicBezTo>
                <a:cubicBezTo>
                  <a:pt x="2527" y="10503"/>
                  <a:pt x="2489" y="10540"/>
                  <a:pt x="2449" y="10585"/>
                </a:cubicBezTo>
                <a:cubicBezTo>
                  <a:pt x="2409" y="10631"/>
                  <a:pt x="2366" y="10684"/>
                  <a:pt x="2331" y="10736"/>
                </a:cubicBezTo>
                <a:cubicBezTo>
                  <a:pt x="2238" y="10874"/>
                  <a:pt x="2197" y="10914"/>
                  <a:pt x="2179" y="10890"/>
                </a:cubicBezTo>
                <a:cubicBezTo>
                  <a:pt x="2160" y="10865"/>
                  <a:pt x="2167" y="10831"/>
                  <a:pt x="2205" y="10760"/>
                </a:cubicBezTo>
                <a:cubicBezTo>
                  <a:pt x="2250" y="10676"/>
                  <a:pt x="2253" y="10653"/>
                  <a:pt x="2230" y="10568"/>
                </a:cubicBezTo>
                <a:cubicBezTo>
                  <a:pt x="2216" y="10515"/>
                  <a:pt x="2204" y="10444"/>
                  <a:pt x="2204" y="10410"/>
                </a:cubicBezTo>
                <a:cubicBezTo>
                  <a:pt x="2204" y="10364"/>
                  <a:pt x="2186" y="10343"/>
                  <a:pt x="2133" y="10329"/>
                </a:cubicBezTo>
                <a:cubicBezTo>
                  <a:pt x="2035" y="10303"/>
                  <a:pt x="2001" y="10257"/>
                  <a:pt x="2001" y="10155"/>
                </a:cubicBezTo>
                <a:cubicBezTo>
                  <a:pt x="2001" y="10078"/>
                  <a:pt x="1993" y="10069"/>
                  <a:pt x="1931" y="10069"/>
                </a:cubicBezTo>
                <a:cubicBezTo>
                  <a:pt x="1907" y="10069"/>
                  <a:pt x="1888" y="10065"/>
                  <a:pt x="1875" y="10056"/>
                </a:cubicBezTo>
                <a:cubicBezTo>
                  <a:pt x="1862" y="10047"/>
                  <a:pt x="1853" y="10032"/>
                  <a:pt x="1849" y="10012"/>
                </a:cubicBezTo>
                <a:cubicBezTo>
                  <a:pt x="1843" y="9981"/>
                  <a:pt x="1790" y="9919"/>
                  <a:pt x="1730" y="9876"/>
                </a:cubicBezTo>
                <a:cubicBezTo>
                  <a:pt x="1626" y="9800"/>
                  <a:pt x="1615" y="9798"/>
                  <a:pt x="1526" y="9838"/>
                </a:cubicBezTo>
                <a:cubicBezTo>
                  <a:pt x="1475" y="9862"/>
                  <a:pt x="1414" y="9875"/>
                  <a:pt x="1391" y="9867"/>
                </a:cubicBezTo>
                <a:cubicBezTo>
                  <a:pt x="1368" y="9859"/>
                  <a:pt x="1329" y="9867"/>
                  <a:pt x="1303" y="9885"/>
                </a:cubicBezTo>
                <a:cubicBezTo>
                  <a:pt x="1278" y="9904"/>
                  <a:pt x="1251" y="9906"/>
                  <a:pt x="1244" y="9891"/>
                </a:cubicBezTo>
                <a:cubicBezTo>
                  <a:pt x="1219" y="9837"/>
                  <a:pt x="1306" y="9673"/>
                  <a:pt x="1390" y="9616"/>
                </a:cubicBezTo>
                <a:cubicBezTo>
                  <a:pt x="1438" y="9583"/>
                  <a:pt x="1485" y="9543"/>
                  <a:pt x="1493" y="9525"/>
                </a:cubicBezTo>
                <a:cubicBezTo>
                  <a:pt x="1503" y="9504"/>
                  <a:pt x="1495" y="9474"/>
                  <a:pt x="1476" y="9445"/>
                </a:cubicBezTo>
                <a:cubicBezTo>
                  <a:pt x="1466" y="9431"/>
                  <a:pt x="1454" y="9416"/>
                  <a:pt x="1440" y="9403"/>
                </a:cubicBezTo>
                <a:cubicBezTo>
                  <a:pt x="1440" y="9403"/>
                  <a:pt x="1439" y="9403"/>
                  <a:pt x="1439" y="9403"/>
                </a:cubicBezTo>
                <a:cubicBezTo>
                  <a:pt x="1425" y="9390"/>
                  <a:pt x="1409" y="9379"/>
                  <a:pt x="1391" y="9370"/>
                </a:cubicBezTo>
                <a:lnTo>
                  <a:pt x="1334" y="9341"/>
                </a:lnTo>
                <a:lnTo>
                  <a:pt x="1388" y="9287"/>
                </a:lnTo>
                <a:lnTo>
                  <a:pt x="1441" y="9233"/>
                </a:lnTo>
                <a:lnTo>
                  <a:pt x="1390" y="9142"/>
                </a:lnTo>
                <a:cubicBezTo>
                  <a:pt x="1366" y="9098"/>
                  <a:pt x="1354" y="9074"/>
                  <a:pt x="1352" y="9052"/>
                </a:cubicBezTo>
                <a:cubicBezTo>
                  <a:pt x="1352" y="9052"/>
                  <a:pt x="1352" y="9051"/>
                  <a:pt x="1352" y="9051"/>
                </a:cubicBezTo>
                <a:cubicBezTo>
                  <a:pt x="1352" y="9040"/>
                  <a:pt x="1354" y="9030"/>
                  <a:pt x="1359" y="9017"/>
                </a:cubicBezTo>
                <a:cubicBezTo>
                  <a:pt x="1359" y="9017"/>
                  <a:pt x="1358" y="9016"/>
                  <a:pt x="1359" y="9016"/>
                </a:cubicBezTo>
                <a:cubicBezTo>
                  <a:pt x="1363" y="9003"/>
                  <a:pt x="1370" y="8988"/>
                  <a:pt x="1380" y="8968"/>
                </a:cubicBezTo>
                <a:cubicBezTo>
                  <a:pt x="1398" y="8931"/>
                  <a:pt x="1409" y="8912"/>
                  <a:pt x="1418" y="8907"/>
                </a:cubicBezTo>
                <a:cubicBezTo>
                  <a:pt x="1423" y="8906"/>
                  <a:pt x="1428" y="8907"/>
                  <a:pt x="1432" y="8911"/>
                </a:cubicBezTo>
                <a:cubicBezTo>
                  <a:pt x="1437" y="8916"/>
                  <a:pt x="1442" y="8924"/>
                  <a:pt x="1447" y="8935"/>
                </a:cubicBezTo>
                <a:cubicBezTo>
                  <a:pt x="1462" y="8962"/>
                  <a:pt x="1483" y="8984"/>
                  <a:pt x="1493" y="8984"/>
                </a:cubicBezTo>
                <a:cubicBezTo>
                  <a:pt x="1503" y="8984"/>
                  <a:pt x="1504" y="8975"/>
                  <a:pt x="1496" y="8964"/>
                </a:cubicBezTo>
                <a:cubicBezTo>
                  <a:pt x="1489" y="8954"/>
                  <a:pt x="1506" y="8904"/>
                  <a:pt x="1535" y="8852"/>
                </a:cubicBezTo>
                <a:cubicBezTo>
                  <a:pt x="1632" y="8676"/>
                  <a:pt x="1632" y="8677"/>
                  <a:pt x="1494" y="8687"/>
                </a:cubicBezTo>
                <a:cubicBezTo>
                  <a:pt x="1388" y="8695"/>
                  <a:pt x="1370" y="8704"/>
                  <a:pt x="1380" y="8747"/>
                </a:cubicBezTo>
                <a:cubicBezTo>
                  <a:pt x="1385" y="8768"/>
                  <a:pt x="1386" y="8785"/>
                  <a:pt x="1383" y="8796"/>
                </a:cubicBezTo>
                <a:cubicBezTo>
                  <a:pt x="1381" y="8807"/>
                  <a:pt x="1375" y="8813"/>
                  <a:pt x="1368" y="8814"/>
                </a:cubicBezTo>
                <a:cubicBezTo>
                  <a:pt x="1352" y="8817"/>
                  <a:pt x="1329" y="8799"/>
                  <a:pt x="1309" y="8757"/>
                </a:cubicBezTo>
                <a:cubicBezTo>
                  <a:pt x="1272" y="8684"/>
                  <a:pt x="1273" y="8676"/>
                  <a:pt x="1316" y="8612"/>
                </a:cubicBezTo>
                <a:cubicBezTo>
                  <a:pt x="1354" y="8557"/>
                  <a:pt x="1379" y="8510"/>
                  <a:pt x="1393" y="8453"/>
                </a:cubicBezTo>
                <a:cubicBezTo>
                  <a:pt x="1400" y="8424"/>
                  <a:pt x="1405" y="8393"/>
                  <a:pt x="1408" y="8357"/>
                </a:cubicBezTo>
                <a:cubicBezTo>
                  <a:pt x="1412" y="8322"/>
                  <a:pt x="1412" y="8283"/>
                  <a:pt x="1412" y="8237"/>
                </a:cubicBezTo>
                <a:cubicBezTo>
                  <a:pt x="1412" y="8144"/>
                  <a:pt x="1410" y="8092"/>
                  <a:pt x="1391" y="8058"/>
                </a:cubicBezTo>
                <a:cubicBezTo>
                  <a:pt x="1372" y="8023"/>
                  <a:pt x="1337" y="8005"/>
                  <a:pt x="1271" y="7977"/>
                </a:cubicBezTo>
                <a:cubicBezTo>
                  <a:pt x="1259" y="7971"/>
                  <a:pt x="1248" y="7959"/>
                  <a:pt x="1242" y="7942"/>
                </a:cubicBezTo>
                <a:cubicBezTo>
                  <a:pt x="1235" y="7924"/>
                  <a:pt x="1232" y="7900"/>
                  <a:pt x="1232" y="7871"/>
                </a:cubicBezTo>
                <a:cubicBezTo>
                  <a:pt x="1232" y="7819"/>
                  <a:pt x="1224" y="7788"/>
                  <a:pt x="1196" y="7770"/>
                </a:cubicBezTo>
                <a:cubicBezTo>
                  <a:pt x="1182" y="7761"/>
                  <a:pt x="1163" y="7755"/>
                  <a:pt x="1137" y="7752"/>
                </a:cubicBezTo>
                <a:cubicBezTo>
                  <a:pt x="1137" y="7752"/>
                  <a:pt x="1136" y="7752"/>
                  <a:pt x="1136" y="7752"/>
                </a:cubicBezTo>
                <a:cubicBezTo>
                  <a:pt x="1110" y="7748"/>
                  <a:pt x="1077" y="7747"/>
                  <a:pt x="1036" y="7747"/>
                </a:cubicBezTo>
                <a:cubicBezTo>
                  <a:pt x="913" y="7747"/>
                  <a:pt x="909" y="7749"/>
                  <a:pt x="789" y="7920"/>
                </a:cubicBezTo>
                <a:cubicBezTo>
                  <a:pt x="722" y="8015"/>
                  <a:pt x="667" y="8121"/>
                  <a:pt x="666" y="8154"/>
                </a:cubicBezTo>
                <a:cubicBezTo>
                  <a:pt x="666" y="8187"/>
                  <a:pt x="641" y="8308"/>
                  <a:pt x="610" y="8424"/>
                </a:cubicBezTo>
                <a:cubicBezTo>
                  <a:pt x="584" y="8524"/>
                  <a:pt x="569" y="8578"/>
                  <a:pt x="549" y="8611"/>
                </a:cubicBezTo>
                <a:cubicBezTo>
                  <a:pt x="539" y="8628"/>
                  <a:pt x="528" y="8640"/>
                  <a:pt x="513" y="8650"/>
                </a:cubicBezTo>
                <a:cubicBezTo>
                  <a:pt x="499" y="8660"/>
                  <a:pt x="481" y="8668"/>
                  <a:pt x="458" y="8678"/>
                </a:cubicBezTo>
                <a:cubicBezTo>
                  <a:pt x="404" y="8701"/>
                  <a:pt x="356" y="8724"/>
                  <a:pt x="352" y="8730"/>
                </a:cubicBezTo>
                <a:cubicBezTo>
                  <a:pt x="347" y="8735"/>
                  <a:pt x="357" y="8845"/>
                  <a:pt x="372" y="8975"/>
                </a:cubicBezTo>
                <a:cubicBezTo>
                  <a:pt x="399" y="9189"/>
                  <a:pt x="397" y="9237"/>
                  <a:pt x="353" y="9501"/>
                </a:cubicBezTo>
                <a:lnTo>
                  <a:pt x="305" y="9791"/>
                </a:lnTo>
                <a:lnTo>
                  <a:pt x="355" y="9914"/>
                </a:lnTo>
                <a:cubicBezTo>
                  <a:pt x="372" y="9955"/>
                  <a:pt x="389" y="9983"/>
                  <a:pt x="406" y="10009"/>
                </a:cubicBezTo>
                <a:cubicBezTo>
                  <a:pt x="411" y="10016"/>
                  <a:pt x="417" y="10024"/>
                  <a:pt x="422" y="10030"/>
                </a:cubicBezTo>
                <a:cubicBezTo>
                  <a:pt x="440" y="10051"/>
                  <a:pt x="460" y="10068"/>
                  <a:pt x="483" y="10081"/>
                </a:cubicBezTo>
                <a:cubicBezTo>
                  <a:pt x="485" y="10082"/>
                  <a:pt x="485" y="10085"/>
                  <a:pt x="487" y="10086"/>
                </a:cubicBezTo>
                <a:cubicBezTo>
                  <a:pt x="487" y="10086"/>
                  <a:pt x="487" y="10086"/>
                  <a:pt x="488" y="10086"/>
                </a:cubicBezTo>
                <a:cubicBezTo>
                  <a:pt x="507" y="10096"/>
                  <a:pt x="530" y="10104"/>
                  <a:pt x="557" y="10111"/>
                </a:cubicBezTo>
                <a:cubicBezTo>
                  <a:pt x="596" y="10123"/>
                  <a:pt x="655" y="10193"/>
                  <a:pt x="723" y="10310"/>
                </a:cubicBezTo>
                <a:cubicBezTo>
                  <a:pt x="785" y="10417"/>
                  <a:pt x="844" y="10491"/>
                  <a:pt x="870" y="10491"/>
                </a:cubicBezTo>
                <a:cubicBezTo>
                  <a:pt x="926" y="10491"/>
                  <a:pt x="948" y="10543"/>
                  <a:pt x="914" y="10597"/>
                </a:cubicBezTo>
                <a:cubicBezTo>
                  <a:pt x="906" y="10610"/>
                  <a:pt x="902" y="10633"/>
                  <a:pt x="900" y="10660"/>
                </a:cubicBezTo>
                <a:cubicBezTo>
                  <a:pt x="899" y="10660"/>
                  <a:pt x="900" y="10661"/>
                  <a:pt x="900" y="10661"/>
                </a:cubicBezTo>
                <a:cubicBezTo>
                  <a:pt x="899" y="10670"/>
                  <a:pt x="900" y="10679"/>
                  <a:pt x="900" y="10689"/>
                </a:cubicBezTo>
                <a:cubicBezTo>
                  <a:pt x="899" y="10690"/>
                  <a:pt x="900" y="10691"/>
                  <a:pt x="900" y="10692"/>
                </a:cubicBezTo>
                <a:cubicBezTo>
                  <a:pt x="899" y="10706"/>
                  <a:pt x="900" y="10719"/>
                  <a:pt x="900" y="10734"/>
                </a:cubicBezTo>
                <a:cubicBezTo>
                  <a:pt x="900" y="10734"/>
                  <a:pt x="900" y="10735"/>
                  <a:pt x="900" y="10735"/>
                </a:cubicBezTo>
                <a:cubicBezTo>
                  <a:pt x="903" y="10784"/>
                  <a:pt x="909" y="10834"/>
                  <a:pt x="920" y="10875"/>
                </a:cubicBezTo>
                <a:cubicBezTo>
                  <a:pt x="920" y="10875"/>
                  <a:pt x="920" y="10876"/>
                  <a:pt x="920" y="10876"/>
                </a:cubicBezTo>
                <a:cubicBezTo>
                  <a:pt x="929" y="10907"/>
                  <a:pt x="939" y="10932"/>
                  <a:pt x="950" y="10944"/>
                </a:cubicBezTo>
                <a:cubicBezTo>
                  <a:pt x="960" y="10955"/>
                  <a:pt x="966" y="10991"/>
                  <a:pt x="972" y="11037"/>
                </a:cubicBezTo>
                <a:cubicBezTo>
                  <a:pt x="972" y="11038"/>
                  <a:pt x="972" y="11038"/>
                  <a:pt x="972" y="11038"/>
                </a:cubicBezTo>
                <a:cubicBezTo>
                  <a:pt x="973" y="11046"/>
                  <a:pt x="973" y="11054"/>
                  <a:pt x="974" y="11063"/>
                </a:cubicBezTo>
                <a:cubicBezTo>
                  <a:pt x="974" y="11064"/>
                  <a:pt x="975" y="11065"/>
                  <a:pt x="975" y="11066"/>
                </a:cubicBezTo>
                <a:cubicBezTo>
                  <a:pt x="978" y="11096"/>
                  <a:pt x="979" y="11131"/>
                  <a:pt x="980" y="11167"/>
                </a:cubicBezTo>
                <a:cubicBezTo>
                  <a:pt x="980" y="11168"/>
                  <a:pt x="980" y="11169"/>
                  <a:pt x="980" y="11170"/>
                </a:cubicBezTo>
                <a:cubicBezTo>
                  <a:pt x="983" y="11250"/>
                  <a:pt x="984" y="11338"/>
                  <a:pt x="978" y="11403"/>
                </a:cubicBezTo>
                <a:cubicBezTo>
                  <a:pt x="974" y="11455"/>
                  <a:pt x="967" y="11494"/>
                  <a:pt x="958" y="11507"/>
                </a:cubicBezTo>
                <a:cubicBezTo>
                  <a:pt x="943" y="11527"/>
                  <a:pt x="939" y="11566"/>
                  <a:pt x="948" y="11597"/>
                </a:cubicBezTo>
                <a:cubicBezTo>
                  <a:pt x="957" y="11625"/>
                  <a:pt x="961" y="11724"/>
                  <a:pt x="960" y="11822"/>
                </a:cubicBezTo>
                <a:cubicBezTo>
                  <a:pt x="960" y="11919"/>
                  <a:pt x="956" y="12014"/>
                  <a:pt x="947" y="12033"/>
                </a:cubicBezTo>
                <a:cubicBezTo>
                  <a:pt x="941" y="12045"/>
                  <a:pt x="882" y="12022"/>
                  <a:pt x="816" y="11981"/>
                </a:cubicBezTo>
                <a:cubicBezTo>
                  <a:pt x="749" y="11940"/>
                  <a:pt x="632" y="11901"/>
                  <a:pt x="554" y="11892"/>
                </a:cubicBezTo>
                <a:cubicBezTo>
                  <a:pt x="476" y="11883"/>
                  <a:pt x="372" y="11848"/>
                  <a:pt x="323" y="11814"/>
                </a:cubicBezTo>
                <a:cubicBezTo>
                  <a:pt x="275" y="11782"/>
                  <a:pt x="241" y="11767"/>
                  <a:pt x="225" y="11770"/>
                </a:cubicBezTo>
                <a:cubicBezTo>
                  <a:pt x="217" y="11771"/>
                  <a:pt x="214" y="11776"/>
                  <a:pt x="215" y="11787"/>
                </a:cubicBezTo>
                <a:cubicBezTo>
                  <a:pt x="217" y="11796"/>
                  <a:pt x="222" y="11810"/>
                  <a:pt x="234" y="11828"/>
                </a:cubicBezTo>
                <a:cubicBezTo>
                  <a:pt x="239" y="11836"/>
                  <a:pt x="242" y="11844"/>
                  <a:pt x="244" y="11852"/>
                </a:cubicBezTo>
                <a:cubicBezTo>
                  <a:pt x="245" y="11859"/>
                  <a:pt x="245" y="11867"/>
                  <a:pt x="243" y="11875"/>
                </a:cubicBezTo>
                <a:cubicBezTo>
                  <a:pt x="237" y="11891"/>
                  <a:pt x="223" y="11909"/>
                  <a:pt x="197" y="11934"/>
                </a:cubicBezTo>
                <a:cubicBezTo>
                  <a:pt x="122" y="12009"/>
                  <a:pt x="77" y="12063"/>
                  <a:pt x="49" y="12121"/>
                </a:cubicBezTo>
                <a:cubicBezTo>
                  <a:pt x="20" y="12180"/>
                  <a:pt x="10" y="12243"/>
                  <a:pt x="3" y="12339"/>
                </a:cubicBezTo>
                <a:cubicBezTo>
                  <a:pt x="-4" y="12444"/>
                  <a:pt x="1" y="12527"/>
                  <a:pt x="18" y="12588"/>
                </a:cubicBezTo>
                <a:cubicBezTo>
                  <a:pt x="26" y="12618"/>
                  <a:pt x="39" y="12643"/>
                  <a:pt x="53" y="12662"/>
                </a:cubicBezTo>
                <a:cubicBezTo>
                  <a:pt x="68" y="12681"/>
                  <a:pt x="84" y="12694"/>
                  <a:pt x="105" y="12702"/>
                </a:cubicBezTo>
                <a:cubicBezTo>
                  <a:pt x="133" y="12712"/>
                  <a:pt x="225" y="12721"/>
                  <a:pt x="308" y="12721"/>
                </a:cubicBezTo>
                <a:cubicBezTo>
                  <a:pt x="380" y="12721"/>
                  <a:pt x="431" y="12729"/>
                  <a:pt x="459" y="12743"/>
                </a:cubicBezTo>
                <a:cubicBezTo>
                  <a:pt x="472" y="12750"/>
                  <a:pt x="480" y="12759"/>
                  <a:pt x="480" y="12768"/>
                </a:cubicBezTo>
                <a:cubicBezTo>
                  <a:pt x="481" y="12777"/>
                  <a:pt x="475" y="12786"/>
                  <a:pt x="461" y="12797"/>
                </a:cubicBezTo>
                <a:cubicBezTo>
                  <a:pt x="444" y="12811"/>
                  <a:pt x="445" y="12830"/>
                  <a:pt x="462" y="12858"/>
                </a:cubicBezTo>
                <a:cubicBezTo>
                  <a:pt x="467" y="12865"/>
                  <a:pt x="470" y="12871"/>
                  <a:pt x="470" y="12878"/>
                </a:cubicBezTo>
                <a:cubicBezTo>
                  <a:pt x="471" y="12887"/>
                  <a:pt x="467" y="12898"/>
                  <a:pt x="461" y="12908"/>
                </a:cubicBezTo>
                <a:cubicBezTo>
                  <a:pt x="453" y="12924"/>
                  <a:pt x="441" y="12941"/>
                  <a:pt x="416" y="12964"/>
                </a:cubicBezTo>
                <a:cubicBezTo>
                  <a:pt x="386" y="12993"/>
                  <a:pt x="370" y="13011"/>
                  <a:pt x="364" y="13024"/>
                </a:cubicBezTo>
                <a:cubicBezTo>
                  <a:pt x="361" y="13031"/>
                  <a:pt x="361" y="13037"/>
                  <a:pt x="364" y="13043"/>
                </a:cubicBezTo>
                <a:cubicBezTo>
                  <a:pt x="367" y="13048"/>
                  <a:pt x="373" y="13053"/>
                  <a:pt x="381" y="13058"/>
                </a:cubicBezTo>
                <a:cubicBezTo>
                  <a:pt x="401" y="13073"/>
                  <a:pt x="417" y="13104"/>
                  <a:pt x="417" y="13125"/>
                </a:cubicBezTo>
                <a:cubicBezTo>
                  <a:pt x="417" y="13135"/>
                  <a:pt x="424" y="13153"/>
                  <a:pt x="434" y="13173"/>
                </a:cubicBezTo>
                <a:cubicBezTo>
                  <a:pt x="445" y="13194"/>
                  <a:pt x="459" y="13216"/>
                  <a:pt x="475" y="13236"/>
                </a:cubicBezTo>
                <a:cubicBezTo>
                  <a:pt x="502" y="13270"/>
                  <a:pt x="516" y="13288"/>
                  <a:pt x="518" y="13302"/>
                </a:cubicBezTo>
                <a:cubicBezTo>
                  <a:pt x="520" y="13310"/>
                  <a:pt x="517" y="13316"/>
                  <a:pt x="513" y="13323"/>
                </a:cubicBezTo>
                <a:cubicBezTo>
                  <a:pt x="509" y="13330"/>
                  <a:pt x="502" y="13337"/>
                  <a:pt x="493" y="13346"/>
                </a:cubicBezTo>
                <a:cubicBezTo>
                  <a:pt x="458" y="13380"/>
                  <a:pt x="464" y="13385"/>
                  <a:pt x="536" y="13385"/>
                </a:cubicBezTo>
                <a:cubicBezTo>
                  <a:pt x="581" y="13385"/>
                  <a:pt x="624" y="13398"/>
                  <a:pt x="632" y="13415"/>
                </a:cubicBezTo>
                <a:cubicBezTo>
                  <a:pt x="645" y="13443"/>
                  <a:pt x="659" y="13450"/>
                  <a:pt x="675" y="13435"/>
                </a:cubicBezTo>
                <a:cubicBezTo>
                  <a:pt x="692" y="13421"/>
                  <a:pt x="711" y="13385"/>
                  <a:pt x="734" y="13323"/>
                </a:cubicBezTo>
                <a:cubicBezTo>
                  <a:pt x="771" y="13227"/>
                  <a:pt x="788" y="13206"/>
                  <a:pt x="812" y="13232"/>
                </a:cubicBezTo>
                <a:cubicBezTo>
                  <a:pt x="823" y="13245"/>
                  <a:pt x="831" y="13249"/>
                  <a:pt x="838" y="13247"/>
                </a:cubicBezTo>
                <a:cubicBezTo>
                  <a:pt x="845" y="13245"/>
                  <a:pt x="850" y="13235"/>
                  <a:pt x="855" y="13217"/>
                </a:cubicBezTo>
                <a:cubicBezTo>
                  <a:pt x="864" y="13186"/>
                  <a:pt x="850" y="13146"/>
                  <a:pt x="819" y="13110"/>
                </a:cubicBezTo>
                <a:cubicBezTo>
                  <a:pt x="795" y="13083"/>
                  <a:pt x="782" y="13069"/>
                  <a:pt x="781" y="13056"/>
                </a:cubicBezTo>
                <a:cubicBezTo>
                  <a:pt x="781" y="13056"/>
                  <a:pt x="781" y="13055"/>
                  <a:pt x="781" y="13055"/>
                </a:cubicBezTo>
                <a:cubicBezTo>
                  <a:pt x="779" y="13042"/>
                  <a:pt x="788" y="13030"/>
                  <a:pt x="807" y="13011"/>
                </a:cubicBezTo>
                <a:cubicBezTo>
                  <a:pt x="818" y="12999"/>
                  <a:pt x="828" y="12979"/>
                  <a:pt x="835" y="12956"/>
                </a:cubicBezTo>
                <a:cubicBezTo>
                  <a:pt x="842" y="12931"/>
                  <a:pt x="847" y="12902"/>
                  <a:pt x="847" y="12875"/>
                </a:cubicBezTo>
                <a:cubicBezTo>
                  <a:pt x="847" y="12847"/>
                  <a:pt x="850" y="12824"/>
                  <a:pt x="856" y="12806"/>
                </a:cubicBezTo>
                <a:cubicBezTo>
                  <a:pt x="862" y="12787"/>
                  <a:pt x="870" y="12773"/>
                  <a:pt x="880" y="12765"/>
                </a:cubicBezTo>
                <a:cubicBezTo>
                  <a:pt x="890" y="12757"/>
                  <a:pt x="903" y="12755"/>
                  <a:pt x="915" y="12758"/>
                </a:cubicBezTo>
                <a:cubicBezTo>
                  <a:pt x="927" y="12762"/>
                  <a:pt x="940" y="12771"/>
                  <a:pt x="953" y="12789"/>
                </a:cubicBezTo>
                <a:cubicBezTo>
                  <a:pt x="980" y="12824"/>
                  <a:pt x="981" y="12848"/>
                  <a:pt x="962" y="12896"/>
                </a:cubicBezTo>
                <a:cubicBezTo>
                  <a:pt x="944" y="12941"/>
                  <a:pt x="937" y="12965"/>
                  <a:pt x="940" y="12977"/>
                </a:cubicBezTo>
                <a:cubicBezTo>
                  <a:pt x="943" y="12990"/>
                  <a:pt x="956" y="12989"/>
                  <a:pt x="981" y="12978"/>
                </a:cubicBezTo>
                <a:cubicBezTo>
                  <a:pt x="1010" y="12966"/>
                  <a:pt x="1033" y="12978"/>
                  <a:pt x="1047" y="13012"/>
                </a:cubicBezTo>
                <a:cubicBezTo>
                  <a:pt x="1065" y="13054"/>
                  <a:pt x="1076" y="13058"/>
                  <a:pt x="1102" y="13029"/>
                </a:cubicBezTo>
                <a:cubicBezTo>
                  <a:pt x="1128" y="13000"/>
                  <a:pt x="1141" y="13004"/>
                  <a:pt x="1173" y="13050"/>
                </a:cubicBezTo>
                <a:cubicBezTo>
                  <a:pt x="1206" y="13099"/>
                  <a:pt x="1207" y="13111"/>
                  <a:pt x="1178" y="13133"/>
                </a:cubicBezTo>
                <a:cubicBezTo>
                  <a:pt x="1167" y="13142"/>
                  <a:pt x="1153" y="13166"/>
                  <a:pt x="1136" y="13197"/>
                </a:cubicBezTo>
                <a:cubicBezTo>
                  <a:pt x="1104" y="13260"/>
                  <a:pt x="1066" y="13356"/>
                  <a:pt x="1045" y="13431"/>
                </a:cubicBezTo>
                <a:cubicBezTo>
                  <a:pt x="1034" y="13468"/>
                  <a:pt x="1027" y="13501"/>
                  <a:pt x="1027" y="13521"/>
                </a:cubicBezTo>
                <a:cubicBezTo>
                  <a:pt x="1027" y="13558"/>
                  <a:pt x="1044" y="13706"/>
                  <a:pt x="1063" y="13851"/>
                </a:cubicBezTo>
                <a:cubicBezTo>
                  <a:pt x="1101" y="14140"/>
                  <a:pt x="1179" y="14392"/>
                  <a:pt x="1279" y="14544"/>
                </a:cubicBezTo>
                <a:cubicBezTo>
                  <a:pt x="1314" y="14598"/>
                  <a:pt x="1339" y="14649"/>
                  <a:pt x="1332" y="14657"/>
                </a:cubicBezTo>
                <a:cubicBezTo>
                  <a:pt x="1326" y="14666"/>
                  <a:pt x="1277" y="14668"/>
                  <a:pt x="1224" y="14660"/>
                </a:cubicBezTo>
                <a:cubicBezTo>
                  <a:pt x="1179" y="14653"/>
                  <a:pt x="1155" y="14650"/>
                  <a:pt x="1137" y="14662"/>
                </a:cubicBezTo>
                <a:cubicBezTo>
                  <a:pt x="1128" y="14668"/>
                  <a:pt x="1122" y="14678"/>
                  <a:pt x="1115" y="14693"/>
                </a:cubicBezTo>
                <a:cubicBezTo>
                  <a:pt x="1107" y="14707"/>
                  <a:pt x="1099" y="14728"/>
                  <a:pt x="1090" y="14754"/>
                </a:cubicBezTo>
                <a:cubicBezTo>
                  <a:pt x="1069" y="14814"/>
                  <a:pt x="1055" y="14862"/>
                  <a:pt x="1059" y="14862"/>
                </a:cubicBezTo>
                <a:cubicBezTo>
                  <a:pt x="1063" y="14862"/>
                  <a:pt x="1099" y="14846"/>
                  <a:pt x="1139" y="14828"/>
                </a:cubicBezTo>
                <a:cubicBezTo>
                  <a:pt x="1156" y="14820"/>
                  <a:pt x="1169" y="14815"/>
                  <a:pt x="1181" y="14812"/>
                </a:cubicBezTo>
                <a:cubicBezTo>
                  <a:pt x="1182" y="14812"/>
                  <a:pt x="1182" y="14812"/>
                  <a:pt x="1183" y="14812"/>
                </a:cubicBezTo>
                <a:cubicBezTo>
                  <a:pt x="1184" y="14812"/>
                  <a:pt x="1185" y="14812"/>
                  <a:pt x="1185" y="14812"/>
                </a:cubicBezTo>
                <a:cubicBezTo>
                  <a:pt x="1195" y="14811"/>
                  <a:pt x="1203" y="14810"/>
                  <a:pt x="1212" y="14813"/>
                </a:cubicBezTo>
                <a:cubicBezTo>
                  <a:pt x="1216" y="14815"/>
                  <a:pt x="1225" y="14827"/>
                  <a:pt x="1230" y="14830"/>
                </a:cubicBezTo>
                <a:cubicBezTo>
                  <a:pt x="1232" y="14832"/>
                  <a:pt x="1235" y="14836"/>
                  <a:pt x="1238" y="14839"/>
                </a:cubicBezTo>
                <a:cubicBezTo>
                  <a:pt x="1251" y="14850"/>
                  <a:pt x="1264" y="14862"/>
                  <a:pt x="1287" y="14891"/>
                </a:cubicBezTo>
                <a:cubicBezTo>
                  <a:pt x="1338" y="14957"/>
                  <a:pt x="1342" y="14971"/>
                  <a:pt x="1306" y="15008"/>
                </a:cubicBezTo>
                <a:cubicBezTo>
                  <a:pt x="1297" y="15017"/>
                  <a:pt x="1296" y="15022"/>
                  <a:pt x="1291" y="15029"/>
                </a:cubicBezTo>
                <a:cubicBezTo>
                  <a:pt x="1291" y="15029"/>
                  <a:pt x="1291" y="15029"/>
                  <a:pt x="1291" y="15030"/>
                </a:cubicBezTo>
                <a:cubicBezTo>
                  <a:pt x="1283" y="15031"/>
                  <a:pt x="1277" y="15035"/>
                  <a:pt x="1277" y="15044"/>
                </a:cubicBezTo>
                <a:cubicBezTo>
                  <a:pt x="1277" y="15060"/>
                  <a:pt x="1286" y="15073"/>
                  <a:pt x="1298" y="15073"/>
                </a:cubicBezTo>
                <a:cubicBezTo>
                  <a:pt x="1307" y="15073"/>
                  <a:pt x="1339" y="15103"/>
                  <a:pt x="1369" y="15134"/>
                </a:cubicBezTo>
                <a:cubicBezTo>
                  <a:pt x="1370" y="15135"/>
                  <a:pt x="1370" y="15134"/>
                  <a:pt x="1371" y="15135"/>
                </a:cubicBezTo>
                <a:cubicBezTo>
                  <a:pt x="1377" y="15141"/>
                  <a:pt x="1380" y="15142"/>
                  <a:pt x="1386" y="15148"/>
                </a:cubicBezTo>
                <a:cubicBezTo>
                  <a:pt x="1404" y="15169"/>
                  <a:pt x="1412" y="15172"/>
                  <a:pt x="1423" y="15181"/>
                </a:cubicBezTo>
                <a:cubicBezTo>
                  <a:pt x="1430" y="15186"/>
                  <a:pt x="1442" y="15201"/>
                  <a:pt x="1447" y="15201"/>
                </a:cubicBezTo>
                <a:cubicBezTo>
                  <a:pt x="1455" y="15202"/>
                  <a:pt x="1462" y="15199"/>
                  <a:pt x="1470" y="15193"/>
                </a:cubicBezTo>
                <a:cubicBezTo>
                  <a:pt x="1479" y="15187"/>
                  <a:pt x="1488" y="15178"/>
                  <a:pt x="1501" y="15165"/>
                </a:cubicBezTo>
                <a:lnTo>
                  <a:pt x="1554" y="15112"/>
                </a:lnTo>
                <a:lnTo>
                  <a:pt x="1507" y="14973"/>
                </a:lnTo>
                <a:cubicBezTo>
                  <a:pt x="1482" y="14896"/>
                  <a:pt x="1470" y="14825"/>
                  <a:pt x="1481" y="14816"/>
                </a:cubicBezTo>
                <a:cubicBezTo>
                  <a:pt x="1499" y="14801"/>
                  <a:pt x="1550" y="14835"/>
                  <a:pt x="1594" y="14877"/>
                </a:cubicBezTo>
                <a:cubicBezTo>
                  <a:pt x="1639" y="14920"/>
                  <a:pt x="1677" y="14972"/>
                  <a:pt x="1670" y="14997"/>
                </a:cubicBezTo>
                <a:cubicBezTo>
                  <a:pt x="1665" y="15013"/>
                  <a:pt x="1665" y="15024"/>
                  <a:pt x="1668" y="15029"/>
                </a:cubicBezTo>
                <a:cubicBezTo>
                  <a:pt x="1671" y="15033"/>
                  <a:pt x="1679" y="15032"/>
                  <a:pt x="1691" y="15026"/>
                </a:cubicBezTo>
                <a:cubicBezTo>
                  <a:pt x="1709" y="15017"/>
                  <a:pt x="1731" y="15023"/>
                  <a:pt x="1740" y="15041"/>
                </a:cubicBezTo>
                <a:cubicBezTo>
                  <a:pt x="1763" y="15091"/>
                  <a:pt x="1792" y="15079"/>
                  <a:pt x="1789" y="15020"/>
                </a:cubicBezTo>
                <a:cubicBezTo>
                  <a:pt x="1786" y="14983"/>
                  <a:pt x="1804" y="14967"/>
                  <a:pt x="1844" y="14964"/>
                </a:cubicBezTo>
                <a:cubicBezTo>
                  <a:pt x="1930" y="14960"/>
                  <a:pt x="2024" y="14866"/>
                  <a:pt x="2024" y="14784"/>
                </a:cubicBezTo>
                <a:cubicBezTo>
                  <a:pt x="2024" y="14746"/>
                  <a:pt x="2031" y="14708"/>
                  <a:pt x="2041" y="14700"/>
                </a:cubicBezTo>
                <a:cubicBezTo>
                  <a:pt x="2046" y="14696"/>
                  <a:pt x="2091" y="14710"/>
                  <a:pt x="2160" y="14736"/>
                </a:cubicBezTo>
                <a:cubicBezTo>
                  <a:pt x="2228" y="14763"/>
                  <a:pt x="2320" y="14802"/>
                  <a:pt x="2420" y="14846"/>
                </a:cubicBezTo>
                <a:lnTo>
                  <a:pt x="2781" y="15006"/>
                </a:lnTo>
                <a:lnTo>
                  <a:pt x="2794" y="15242"/>
                </a:lnTo>
                <a:cubicBezTo>
                  <a:pt x="2806" y="15478"/>
                  <a:pt x="2806" y="15481"/>
                  <a:pt x="2738" y="15564"/>
                </a:cubicBezTo>
                <a:cubicBezTo>
                  <a:pt x="2699" y="15610"/>
                  <a:pt x="2638" y="15665"/>
                  <a:pt x="2601" y="15687"/>
                </a:cubicBezTo>
                <a:cubicBezTo>
                  <a:pt x="2584" y="15697"/>
                  <a:pt x="2571" y="15703"/>
                  <a:pt x="2559" y="15705"/>
                </a:cubicBezTo>
                <a:cubicBezTo>
                  <a:pt x="2559" y="15705"/>
                  <a:pt x="2558" y="15705"/>
                  <a:pt x="2558" y="15705"/>
                </a:cubicBezTo>
                <a:cubicBezTo>
                  <a:pt x="2557" y="15706"/>
                  <a:pt x="2557" y="15705"/>
                  <a:pt x="2557" y="15705"/>
                </a:cubicBezTo>
                <a:cubicBezTo>
                  <a:pt x="2552" y="15706"/>
                  <a:pt x="2546" y="15703"/>
                  <a:pt x="2542" y="15702"/>
                </a:cubicBezTo>
                <a:cubicBezTo>
                  <a:pt x="2535" y="15701"/>
                  <a:pt x="2529" y="15701"/>
                  <a:pt x="2522" y="15697"/>
                </a:cubicBezTo>
                <a:cubicBezTo>
                  <a:pt x="2518" y="15695"/>
                  <a:pt x="2513" y="15691"/>
                  <a:pt x="2509" y="15689"/>
                </a:cubicBezTo>
                <a:cubicBezTo>
                  <a:pt x="2508" y="15688"/>
                  <a:pt x="2508" y="15689"/>
                  <a:pt x="2508" y="15689"/>
                </a:cubicBezTo>
                <a:cubicBezTo>
                  <a:pt x="2475" y="15667"/>
                  <a:pt x="2432" y="15623"/>
                  <a:pt x="2346" y="15534"/>
                </a:cubicBezTo>
                <a:cubicBezTo>
                  <a:pt x="2280" y="15466"/>
                  <a:pt x="2236" y="15426"/>
                  <a:pt x="2200" y="15397"/>
                </a:cubicBezTo>
                <a:cubicBezTo>
                  <a:pt x="2180" y="15382"/>
                  <a:pt x="2161" y="15368"/>
                  <a:pt x="2146" y="15361"/>
                </a:cubicBezTo>
                <a:cubicBezTo>
                  <a:pt x="2144" y="15360"/>
                  <a:pt x="2142" y="15358"/>
                  <a:pt x="2141" y="15357"/>
                </a:cubicBezTo>
                <a:cubicBezTo>
                  <a:pt x="2139" y="15357"/>
                  <a:pt x="2137" y="15355"/>
                  <a:pt x="2136" y="15355"/>
                </a:cubicBezTo>
                <a:cubicBezTo>
                  <a:pt x="2136" y="15355"/>
                  <a:pt x="2135" y="15355"/>
                  <a:pt x="2135" y="15355"/>
                </a:cubicBezTo>
                <a:cubicBezTo>
                  <a:pt x="2121" y="15350"/>
                  <a:pt x="2109" y="15348"/>
                  <a:pt x="2097" y="15350"/>
                </a:cubicBezTo>
                <a:cubicBezTo>
                  <a:pt x="2049" y="15357"/>
                  <a:pt x="2034" y="15377"/>
                  <a:pt x="2028" y="15440"/>
                </a:cubicBezTo>
                <a:cubicBezTo>
                  <a:pt x="2025" y="15474"/>
                  <a:pt x="2029" y="15500"/>
                  <a:pt x="2053" y="15536"/>
                </a:cubicBezTo>
                <a:cubicBezTo>
                  <a:pt x="2076" y="15573"/>
                  <a:pt x="2117" y="15619"/>
                  <a:pt x="2190" y="15695"/>
                </a:cubicBezTo>
                <a:cubicBezTo>
                  <a:pt x="2242" y="15748"/>
                  <a:pt x="2282" y="15794"/>
                  <a:pt x="2308" y="15830"/>
                </a:cubicBezTo>
                <a:cubicBezTo>
                  <a:pt x="2322" y="15848"/>
                  <a:pt x="2332" y="15864"/>
                  <a:pt x="2337" y="15876"/>
                </a:cubicBezTo>
                <a:cubicBezTo>
                  <a:pt x="2343" y="15888"/>
                  <a:pt x="2345" y="15897"/>
                  <a:pt x="2342" y="15901"/>
                </a:cubicBezTo>
                <a:cubicBezTo>
                  <a:pt x="2332" y="15918"/>
                  <a:pt x="2323" y="15953"/>
                  <a:pt x="2323" y="15977"/>
                </a:cubicBezTo>
                <a:cubicBezTo>
                  <a:pt x="2323" y="16002"/>
                  <a:pt x="2316" y="16046"/>
                  <a:pt x="2307" y="16075"/>
                </a:cubicBezTo>
                <a:cubicBezTo>
                  <a:pt x="2300" y="16095"/>
                  <a:pt x="2298" y="16107"/>
                  <a:pt x="2301" y="16113"/>
                </a:cubicBezTo>
                <a:cubicBezTo>
                  <a:pt x="2304" y="16119"/>
                  <a:pt x="2311" y="16118"/>
                  <a:pt x="2326" y="16110"/>
                </a:cubicBezTo>
                <a:cubicBezTo>
                  <a:pt x="2378" y="16084"/>
                  <a:pt x="2396" y="16169"/>
                  <a:pt x="2372" y="16334"/>
                </a:cubicBezTo>
                <a:lnTo>
                  <a:pt x="2352" y="16474"/>
                </a:lnTo>
                <a:lnTo>
                  <a:pt x="2261" y="16465"/>
                </a:lnTo>
                <a:cubicBezTo>
                  <a:pt x="2197" y="16457"/>
                  <a:pt x="2162" y="16450"/>
                  <a:pt x="2153" y="16432"/>
                </a:cubicBezTo>
                <a:cubicBezTo>
                  <a:pt x="2144" y="16414"/>
                  <a:pt x="2160" y="16384"/>
                  <a:pt x="2195" y="16335"/>
                </a:cubicBezTo>
                <a:cubicBezTo>
                  <a:pt x="2226" y="16293"/>
                  <a:pt x="2242" y="16271"/>
                  <a:pt x="2244" y="16254"/>
                </a:cubicBezTo>
                <a:cubicBezTo>
                  <a:pt x="2245" y="16246"/>
                  <a:pt x="2243" y="16239"/>
                  <a:pt x="2238" y="16231"/>
                </a:cubicBezTo>
                <a:cubicBezTo>
                  <a:pt x="2233" y="16224"/>
                  <a:pt x="2225" y="16215"/>
                  <a:pt x="2214" y="16205"/>
                </a:cubicBezTo>
                <a:cubicBezTo>
                  <a:pt x="2174" y="16164"/>
                  <a:pt x="2144" y="16142"/>
                  <a:pt x="2118" y="16139"/>
                </a:cubicBezTo>
                <a:cubicBezTo>
                  <a:pt x="2092" y="16136"/>
                  <a:pt x="2071" y="16151"/>
                  <a:pt x="2053" y="16185"/>
                </a:cubicBezTo>
                <a:cubicBezTo>
                  <a:pt x="2017" y="16254"/>
                  <a:pt x="1967" y="16240"/>
                  <a:pt x="1988" y="16167"/>
                </a:cubicBezTo>
                <a:cubicBezTo>
                  <a:pt x="1992" y="16153"/>
                  <a:pt x="1992" y="16143"/>
                  <a:pt x="1989" y="16138"/>
                </a:cubicBezTo>
                <a:cubicBezTo>
                  <a:pt x="1986" y="16133"/>
                  <a:pt x="1982" y="16133"/>
                  <a:pt x="1973" y="16137"/>
                </a:cubicBezTo>
                <a:cubicBezTo>
                  <a:pt x="1957" y="16144"/>
                  <a:pt x="1925" y="16129"/>
                  <a:pt x="1902" y="16102"/>
                </a:cubicBezTo>
                <a:cubicBezTo>
                  <a:pt x="1862" y="16056"/>
                  <a:pt x="1860" y="16056"/>
                  <a:pt x="1874" y="16118"/>
                </a:cubicBezTo>
                <a:cubicBezTo>
                  <a:pt x="1882" y="16154"/>
                  <a:pt x="1879" y="16192"/>
                  <a:pt x="1866" y="16202"/>
                </a:cubicBezTo>
                <a:cubicBezTo>
                  <a:pt x="1831" y="16231"/>
                  <a:pt x="1838" y="16280"/>
                  <a:pt x="1874" y="16261"/>
                </a:cubicBezTo>
                <a:cubicBezTo>
                  <a:pt x="1891" y="16253"/>
                  <a:pt x="1923" y="16283"/>
                  <a:pt x="1950" y="16324"/>
                </a:cubicBezTo>
                <a:cubicBezTo>
                  <a:pt x="1964" y="16345"/>
                  <a:pt x="1977" y="16368"/>
                  <a:pt x="1986" y="16391"/>
                </a:cubicBezTo>
                <a:cubicBezTo>
                  <a:pt x="1996" y="16414"/>
                  <a:pt x="2001" y="16436"/>
                  <a:pt x="2001" y="16454"/>
                </a:cubicBezTo>
                <a:cubicBezTo>
                  <a:pt x="2001" y="16478"/>
                  <a:pt x="2023" y="16544"/>
                  <a:pt x="2049" y="16601"/>
                </a:cubicBezTo>
                <a:cubicBezTo>
                  <a:pt x="2103" y="16719"/>
                  <a:pt x="2171" y="16725"/>
                  <a:pt x="2171" y="16613"/>
                </a:cubicBezTo>
                <a:cubicBezTo>
                  <a:pt x="2171" y="16555"/>
                  <a:pt x="2184" y="16541"/>
                  <a:pt x="2246" y="16535"/>
                </a:cubicBezTo>
                <a:cubicBezTo>
                  <a:pt x="2306" y="16528"/>
                  <a:pt x="2326" y="16541"/>
                  <a:pt x="2346" y="16598"/>
                </a:cubicBezTo>
                <a:cubicBezTo>
                  <a:pt x="2352" y="16617"/>
                  <a:pt x="2362" y="16636"/>
                  <a:pt x="2372" y="16652"/>
                </a:cubicBezTo>
                <a:cubicBezTo>
                  <a:pt x="2382" y="16668"/>
                  <a:pt x="2393" y="16680"/>
                  <a:pt x="2402" y="16685"/>
                </a:cubicBezTo>
                <a:cubicBezTo>
                  <a:pt x="2410" y="16688"/>
                  <a:pt x="2421" y="16688"/>
                  <a:pt x="2434" y="16686"/>
                </a:cubicBezTo>
                <a:cubicBezTo>
                  <a:pt x="2446" y="16683"/>
                  <a:pt x="2461" y="16678"/>
                  <a:pt x="2474" y="16671"/>
                </a:cubicBezTo>
                <a:cubicBezTo>
                  <a:pt x="2500" y="16658"/>
                  <a:pt x="2522" y="16640"/>
                  <a:pt x="2522" y="16624"/>
                </a:cubicBezTo>
                <a:cubicBezTo>
                  <a:pt x="2522" y="16510"/>
                  <a:pt x="2597" y="15984"/>
                  <a:pt x="2618" y="15958"/>
                </a:cubicBezTo>
                <a:cubicBezTo>
                  <a:pt x="2656" y="15910"/>
                  <a:pt x="2913" y="15769"/>
                  <a:pt x="2933" y="15785"/>
                </a:cubicBezTo>
                <a:cubicBezTo>
                  <a:pt x="2943" y="15793"/>
                  <a:pt x="2944" y="15858"/>
                  <a:pt x="2937" y="15929"/>
                </a:cubicBezTo>
                <a:cubicBezTo>
                  <a:pt x="2932" y="15982"/>
                  <a:pt x="2930" y="16016"/>
                  <a:pt x="2933" y="16038"/>
                </a:cubicBezTo>
                <a:cubicBezTo>
                  <a:pt x="2935" y="16049"/>
                  <a:pt x="2939" y="16057"/>
                  <a:pt x="2943" y="16063"/>
                </a:cubicBezTo>
                <a:cubicBezTo>
                  <a:pt x="2948" y="16070"/>
                  <a:pt x="2955" y="16075"/>
                  <a:pt x="2963" y="16079"/>
                </a:cubicBezTo>
                <a:cubicBezTo>
                  <a:pt x="2995" y="16095"/>
                  <a:pt x="3024" y="16094"/>
                  <a:pt x="3049" y="16077"/>
                </a:cubicBezTo>
                <a:cubicBezTo>
                  <a:pt x="3061" y="16068"/>
                  <a:pt x="3073" y="16055"/>
                  <a:pt x="3082" y="16039"/>
                </a:cubicBezTo>
                <a:cubicBezTo>
                  <a:pt x="3092" y="16023"/>
                  <a:pt x="3099" y="16003"/>
                  <a:pt x="3105" y="15980"/>
                </a:cubicBezTo>
                <a:cubicBezTo>
                  <a:pt x="3124" y="15909"/>
                  <a:pt x="3138" y="15897"/>
                  <a:pt x="3187" y="15910"/>
                </a:cubicBezTo>
                <a:cubicBezTo>
                  <a:pt x="3236" y="15922"/>
                  <a:pt x="3246" y="15913"/>
                  <a:pt x="3246" y="15855"/>
                </a:cubicBezTo>
                <a:cubicBezTo>
                  <a:pt x="3246" y="15817"/>
                  <a:pt x="3230" y="15763"/>
                  <a:pt x="3210" y="15734"/>
                </a:cubicBezTo>
                <a:cubicBezTo>
                  <a:pt x="3178" y="15687"/>
                  <a:pt x="3179" y="15671"/>
                  <a:pt x="3216" y="15568"/>
                </a:cubicBezTo>
                <a:cubicBezTo>
                  <a:pt x="3231" y="15524"/>
                  <a:pt x="3248" y="15493"/>
                  <a:pt x="3271" y="15466"/>
                </a:cubicBezTo>
                <a:cubicBezTo>
                  <a:pt x="3294" y="15439"/>
                  <a:pt x="3323" y="15418"/>
                  <a:pt x="3364" y="15395"/>
                </a:cubicBezTo>
                <a:lnTo>
                  <a:pt x="3473" y="15336"/>
                </a:lnTo>
                <a:lnTo>
                  <a:pt x="3534" y="15412"/>
                </a:lnTo>
                <a:cubicBezTo>
                  <a:pt x="3568" y="15453"/>
                  <a:pt x="3616" y="15500"/>
                  <a:pt x="3641" y="15518"/>
                </a:cubicBezTo>
                <a:cubicBezTo>
                  <a:pt x="3675" y="15542"/>
                  <a:pt x="3693" y="15602"/>
                  <a:pt x="3710" y="15757"/>
                </a:cubicBezTo>
                <a:lnTo>
                  <a:pt x="3733" y="15962"/>
                </a:lnTo>
                <a:lnTo>
                  <a:pt x="3602" y="16189"/>
                </a:lnTo>
                <a:cubicBezTo>
                  <a:pt x="3530" y="16314"/>
                  <a:pt x="3471" y="16438"/>
                  <a:pt x="3471" y="16466"/>
                </a:cubicBezTo>
                <a:cubicBezTo>
                  <a:pt x="3471" y="16493"/>
                  <a:pt x="3462" y="16525"/>
                  <a:pt x="3451" y="16535"/>
                </a:cubicBezTo>
                <a:cubicBezTo>
                  <a:pt x="3428" y="16554"/>
                  <a:pt x="3221" y="16398"/>
                  <a:pt x="3138" y="16299"/>
                </a:cubicBezTo>
                <a:cubicBezTo>
                  <a:pt x="3110" y="16266"/>
                  <a:pt x="3087" y="16248"/>
                  <a:pt x="3087" y="16261"/>
                </a:cubicBezTo>
                <a:cubicBezTo>
                  <a:pt x="3087" y="16268"/>
                  <a:pt x="3083" y="16270"/>
                  <a:pt x="3078" y="16269"/>
                </a:cubicBezTo>
                <a:cubicBezTo>
                  <a:pt x="3072" y="16266"/>
                  <a:pt x="3063" y="16259"/>
                  <a:pt x="3054" y="16249"/>
                </a:cubicBezTo>
                <a:cubicBezTo>
                  <a:pt x="3047" y="16242"/>
                  <a:pt x="3039" y="16240"/>
                  <a:pt x="3028" y="16243"/>
                </a:cubicBezTo>
                <a:cubicBezTo>
                  <a:pt x="3016" y="16247"/>
                  <a:pt x="3002" y="16256"/>
                  <a:pt x="2982" y="16274"/>
                </a:cubicBezTo>
                <a:cubicBezTo>
                  <a:pt x="2942" y="16309"/>
                  <a:pt x="2881" y="16377"/>
                  <a:pt x="2783" y="16490"/>
                </a:cubicBezTo>
                <a:cubicBezTo>
                  <a:pt x="2652" y="16642"/>
                  <a:pt x="2544" y="16784"/>
                  <a:pt x="2544" y="16808"/>
                </a:cubicBezTo>
                <a:cubicBezTo>
                  <a:pt x="2544" y="16842"/>
                  <a:pt x="2725" y="17410"/>
                  <a:pt x="2761" y="17490"/>
                </a:cubicBezTo>
                <a:cubicBezTo>
                  <a:pt x="2781" y="17532"/>
                  <a:pt x="2681" y="17648"/>
                  <a:pt x="2598" y="17679"/>
                </a:cubicBezTo>
                <a:cubicBezTo>
                  <a:pt x="2557" y="17695"/>
                  <a:pt x="2534" y="17706"/>
                  <a:pt x="2518" y="17733"/>
                </a:cubicBezTo>
                <a:cubicBezTo>
                  <a:pt x="2502" y="17759"/>
                  <a:pt x="2492" y="17799"/>
                  <a:pt x="2477" y="17874"/>
                </a:cubicBezTo>
                <a:cubicBezTo>
                  <a:pt x="2449" y="18014"/>
                  <a:pt x="2450" y="18051"/>
                  <a:pt x="2479" y="18159"/>
                </a:cubicBezTo>
                <a:cubicBezTo>
                  <a:pt x="2497" y="18228"/>
                  <a:pt x="2524" y="18281"/>
                  <a:pt x="2539" y="18276"/>
                </a:cubicBezTo>
                <a:cubicBezTo>
                  <a:pt x="2554" y="18272"/>
                  <a:pt x="2586" y="18323"/>
                  <a:pt x="2611" y="18389"/>
                </a:cubicBezTo>
                <a:cubicBezTo>
                  <a:pt x="2637" y="18455"/>
                  <a:pt x="2672" y="18510"/>
                  <a:pt x="2689" y="18510"/>
                </a:cubicBezTo>
                <a:cubicBezTo>
                  <a:pt x="2705" y="18510"/>
                  <a:pt x="2760" y="18592"/>
                  <a:pt x="2813" y="18691"/>
                </a:cubicBezTo>
                <a:cubicBezTo>
                  <a:pt x="2855" y="18772"/>
                  <a:pt x="2882" y="18816"/>
                  <a:pt x="2906" y="18841"/>
                </a:cubicBezTo>
                <a:cubicBezTo>
                  <a:pt x="2918" y="18853"/>
                  <a:pt x="2929" y="18862"/>
                  <a:pt x="2942" y="18866"/>
                </a:cubicBezTo>
                <a:cubicBezTo>
                  <a:pt x="2954" y="18871"/>
                  <a:pt x="2969" y="18871"/>
                  <a:pt x="2985" y="18871"/>
                </a:cubicBezTo>
                <a:cubicBezTo>
                  <a:pt x="3095" y="18871"/>
                  <a:pt x="3101" y="18919"/>
                  <a:pt x="3002" y="18990"/>
                </a:cubicBezTo>
                <a:lnTo>
                  <a:pt x="2917" y="19050"/>
                </a:lnTo>
                <a:lnTo>
                  <a:pt x="2996" y="19044"/>
                </a:lnTo>
                <a:cubicBezTo>
                  <a:pt x="3071" y="19038"/>
                  <a:pt x="3076" y="19043"/>
                  <a:pt x="3095" y="19163"/>
                </a:cubicBezTo>
                <a:lnTo>
                  <a:pt x="3115" y="19288"/>
                </a:lnTo>
                <a:lnTo>
                  <a:pt x="3287" y="19283"/>
                </a:lnTo>
                <a:cubicBezTo>
                  <a:pt x="3382" y="19281"/>
                  <a:pt x="3468" y="19265"/>
                  <a:pt x="3477" y="19248"/>
                </a:cubicBezTo>
                <a:cubicBezTo>
                  <a:pt x="3492" y="19222"/>
                  <a:pt x="3496" y="19160"/>
                  <a:pt x="3492" y="19100"/>
                </a:cubicBezTo>
                <a:cubicBezTo>
                  <a:pt x="3489" y="19040"/>
                  <a:pt x="3478" y="18981"/>
                  <a:pt x="3461" y="18962"/>
                </a:cubicBezTo>
                <a:cubicBezTo>
                  <a:pt x="3437" y="18936"/>
                  <a:pt x="3431" y="18914"/>
                  <a:pt x="3442" y="18898"/>
                </a:cubicBezTo>
                <a:cubicBezTo>
                  <a:pt x="3447" y="18890"/>
                  <a:pt x="3457" y="18883"/>
                  <a:pt x="3470" y="18878"/>
                </a:cubicBezTo>
                <a:cubicBezTo>
                  <a:pt x="3482" y="18874"/>
                  <a:pt x="3499" y="18871"/>
                  <a:pt x="3519" y="18871"/>
                </a:cubicBezTo>
                <a:cubicBezTo>
                  <a:pt x="3537" y="18871"/>
                  <a:pt x="3553" y="18869"/>
                  <a:pt x="3565" y="18865"/>
                </a:cubicBezTo>
                <a:cubicBezTo>
                  <a:pt x="3577" y="18861"/>
                  <a:pt x="3585" y="18856"/>
                  <a:pt x="3585" y="18849"/>
                </a:cubicBezTo>
                <a:cubicBezTo>
                  <a:pt x="3585" y="18837"/>
                  <a:pt x="3616" y="18754"/>
                  <a:pt x="3654" y="18667"/>
                </a:cubicBezTo>
                <a:cubicBezTo>
                  <a:pt x="3720" y="18513"/>
                  <a:pt x="3724" y="18510"/>
                  <a:pt x="3772" y="18554"/>
                </a:cubicBezTo>
                <a:cubicBezTo>
                  <a:pt x="3799" y="18580"/>
                  <a:pt x="3838" y="18600"/>
                  <a:pt x="3860" y="18600"/>
                </a:cubicBezTo>
                <a:cubicBezTo>
                  <a:pt x="3877" y="18600"/>
                  <a:pt x="3890" y="18604"/>
                  <a:pt x="3899" y="18610"/>
                </a:cubicBezTo>
                <a:cubicBezTo>
                  <a:pt x="3907" y="18616"/>
                  <a:pt x="3911" y="18625"/>
                  <a:pt x="3911" y="18635"/>
                </a:cubicBezTo>
                <a:cubicBezTo>
                  <a:pt x="3912" y="18645"/>
                  <a:pt x="3908" y="18657"/>
                  <a:pt x="3899" y="18668"/>
                </a:cubicBezTo>
                <a:cubicBezTo>
                  <a:pt x="3890" y="18679"/>
                  <a:pt x="3876" y="18690"/>
                  <a:pt x="3859" y="18700"/>
                </a:cubicBezTo>
                <a:cubicBezTo>
                  <a:pt x="3788" y="18739"/>
                  <a:pt x="3630" y="18917"/>
                  <a:pt x="3630" y="18956"/>
                </a:cubicBezTo>
                <a:cubicBezTo>
                  <a:pt x="3630" y="18968"/>
                  <a:pt x="3654" y="19031"/>
                  <a:pt x="3682" y="19097"/>
                </a:cubicBezTo>
                <a:cubicBezTo>
                  <a:pt x="3694" y="19127"/>
                  <a:pt x="3704" y="19148"/>
                  <a:pt x="3714" y="19165"/>
                </a:cubicBezTo>
                <a:cubicBezTo>
                  <a:pt x="3723" y="19182"/>
                  <a:pt x="3732" y="19195"/>
                  <a:pt x="3743" y="19202"/>
                </a:cubicBezTo>
                <a:cubicBezTo>
                  <a:pt x="3765" y="19218"/>
                  <a:pt x="3796" y="19218"/>
                  <a:pt x="3855" y="19218"/>
                </a:cubicBezTo>
                <a:cubicBezTo>
                  <a:pt x="3885" y="19218"/>
                  <a:pt x="3908" y="19219"/>
                  <a:pt x="3925" y="19217"/>
                </a:cubicBezTo>
                <a:cubicBezTo>
                  <a:pt x="3943" y="19215"/>
                  <a:pt x="3955" y="19211"/>
                  <a:pt x="3964" y="19204"/>
                </a:cubicBezTo>
                <a:cubicBezTo>
                  <a:pt x="3974" y="19196"/>
                  <a:pt x="3981" y="19186"/>
                  <a:pt x="3987" y="19170"/>
                </a:cubicBezTo>
                <a:cubicBezTo>
                  <a:pt x="3993" y="19154"/>
                  <a:pt x="3999" y="19134"/>
                  <a:pt x="4006" y="19107"/>
                </a:cubicBezTo>
                <a:cubicBezTo>
                  <a:pt x="4022" y="19046"/>
                  <a:pt x="4040" y="18910"/>
                  <a:pt x="4048" y="18806"/>
                </a:cubicBezTo>
                <a:cubicBezTo>
                  <a:pt x="4068" y="18506"/>
                  <a:pt x="4073" y="18468"/>
                  <a:pt x="4099" y="18402"/>
                </a:cubicBezTo>
                <a:cubicBezTo>
                  <a:pt x="4124" y="18341"/>
                  <a:pt x="4271" y="18259"/>
                  <a:pt x="4296" y="18292"/>
                </a:cubicBezTo>
                <a:cubicBezTo>
                  <a:pt x="4303" y="18301"/>
                  <a:pt x="4309" y="18429"/>
                  <a:pt x="4309" y="18575"/>
                </a:cubicBezTo>
                <a:cubicBezTo>
                  <a:pt x="4309" y="18651"/>
                  <a:pt x="4308" y="18707"/>
                  <a:pt x="4312" y="18750"/>
                </a:cubicBezTo>
                <a:cubicBezTo>
                  <a:pt x="4312" y="18751"/>
                  <a:pt x="4312" y="18751"/>
                  <a:pt x="4312" y="18752"/>
                </a:cubicBezTo>
                <a:cubicBezTo>
                  <a:pt x="4313" y="18773"/>
                  <a:pt x="4316" y="18791"/>
                  <a:pt x="4321" y="18807"/>
                </a:cubicBezTo>
                <a:cubicBezTo>
                  <a:pt x="4325" y="18824"/>
                  <a:pt x="4331" y="18837"/>
                  <a:pt x="4340" y="18849"/>
                </a:cubicBezTo>
                <a:cubicBezTo>
                  <a:pt x="4356" y="18874"/>
                  <a:pt x="4381" y="18894"/>
                  <a:pt x="4420" y="18915"/>
                </a:cubicBezTo>
                <a:cubicBezTo>
                  <a:pt x="4459" y="18936"/>
                  <a:pt x="4512" y="18958"/>
                  <a:pt x="4583" y="18990"/>
                </a:cubicBezTo>
                <a:cubicBezTo>
                  <a:pt x="4665" y="19026"/>
                  <a:pt x="4748" y="19077"/>
                  <a:pt x="4766" y="19106"/>
                </a:cubicBezTo>
                <a:cubicBezTo>
                  <a:pt x="4775" y="19120"/>
                  <a:pt x="4788" y="19162"/>
                  <a:pt x="4801" y="19218"/>
                </a:cubicBezTo>
                <a:cubicBezTo>
                  <a:pt x="4815" y="19274"/>
                  <a:pt x="4829" y="19343"/>
                  <a:pt x="4840" y="19414"/>
                </a:cubicBezTo>
                <a:cubicBezTo>
                  <a:pt x="4883" y="19691"/>
                  <a:pt x="4903" y="19746"/>
                  <a:pt x="4965" y="19746"/>
                </a:cubicBezTo>
                <a:cubicBezTo>
                  <a:pt x="5049" y="19746"/>
                  <a:pt x="5062" y="19674"/>
                  <a:pt x="5020" y="19426"/>
                </a:cubicBezTo>
                <a:lnTo>
                  <a:pt x="4981" y="19192"/>
                </a:lnTo>
                <a:lnTo>
                  <a:pt x="5037" y="19130"/>
                </a:lnTo>
                <a:cubicBezTo>
                  <a:pt x="5054" y="19112"/>
                  <a:pt x="5067" y="19089"/>
                  <a:pt x="5080" y="19066"/>
                </a:cubicBezTo>
                <a:cubicBezTo>
                  <a:pt x="5085" y="19057"/>
                  <a:pt x="5089" y="19048"/>
                  <a:pt x="5093" y="19039"/>
                </a:cubicBezTo>
                <a:cubicBezTo>
                  <a:pt x="5095" y="19034"/>
                  <a:pt x="5097" y="19029"/>
                  <a:pt x="5099" y="19023"/>
                </a:cubicBezTo>
                <a:cubicBezTo>
                  <a:pt x="5103" y="19014"/>
                  <a:pt x="5107" y="19004"/>
                  <a:pt x="5111" y="18994"/>
                </a:cubicBezTo>
                <a:cubicBezTo>
                  <a:pt x="5111" y="18994"/>
                  <a:pt x="5112" y="18994"/>
                  <a:pt x="5112" y="18993"/>
                </a:cubicBezTo>
                <a:cubicBezTo>
                  <a:pt x="5126" y="18952"/>
                  <a:pt x="5137" y="18910"/>
                  <a:pt x="5141" y="18866"/>
                </a:cubicBezTo>
                <a:cubicBezTo>
                  <a:pt x="5141" y="18866"/>
                  <a:pt x="5141" y="18865"/>
                  <a:pt x="5141" y="18865"/>
                </a:cubicBezTo>
                <a:cubicBezTo>
                  <a:pt x="5144" y="18832"/>
                  <a:pt x="5143" y="18799"/>
                  <a:pt x="5139" y="18767"/>
                </a:cubicBezTo>
                <a:cubicBezTo>
                  <a:pt x="5134" y="18727"/>
                  <a:pt x="5133" y="18697"/>
                  <a:pt x="5137" y="18674"/>
                </a:cubicBezTo>
                <a:cubicBezTo>
                  <a:pt x="5139" y="18663"/>
                  <a:pt x="5142" y="18655"/>
                  <a:pt x="5147" y="18648"/>
                </a:cubicBezTo>
                <a:cubicBezTo>
                  <a:pt x="5152" y="18640"/>
                  <a:pt x="5159" y="18634"/>
                  <a:pt x="5168" y="18631"/>
                </a:cubicBezTo>
                <a:cubicBezTo>
                  <a:pt x="5204" y="18617"/>
                  <a:pt x="5271" y="18631"/>
                  <a:pt x="5391" y="18666"/>
                </a:cubicBezTo>
                <a:lnTo>
                  <a:pt x="5602" y="18727"/>
                </a:lnTo>
                <a:lnTo>
                  <a:pt x="5727" y="18664"/>
                </a:lnTo>
                <a:cubicBezTo>
                  <a:pt x="5796" y="18629"/>
                  <a:pt x="5862" y="18608"/>
                  <a:pt x="5875" y="18619"/>
                </a:cubicBezTo>
                <a:cubicBezTo>
                  <a:pt x="5881" y="18624"/>
                  <a:pt x="5885" y="18643"/>
                  <a:pt x="5886" y="18673"/>
                </a:cubicBezTo>
                <a:cubicBezTo>
                  <a:pt x="5886" y="18673"/>
                  <a:pt x="5886" y="18674"/>
                  <a:pt x="5886" y="18674"/>
                </a:cubicBezTo>
                <a:cubicBezTo>
                  <a:pt x="5887" y="18704"/>
                  <a:pt x="5886" y="18742"/>
                  <a:pt x="5881" y="18787"/>
                </a:cubicBezTo>
                <a:lnTo>
                  <a:pt x="5865" y="18936"/>
                </a:lnTo>
                <a:lnTo>
                  <a:pt x="5936" y="18888"/>
                </a:lnTo>
                <a:cubicBezTo>
                  <a:pt x="6031" y="18823"/>
                  <a:pt x="6042" y="18771"/>
                  <a:pt x="5984" y="18663"/>
                </a:cubicBezTo>
                <a:lnTo>
                  <a:pt x="5936" y="18573"/>
                </a:lnTo>
                <a:lnTo>
                  <a:pt x="5984" y="18539"/>
                </a:lnTo>
                <a:cubicBezTo>
                  <a:pt x="6015" y="18517"/>
                  <a:pt x="6034" y="18513"/>
                  <a:pt x="6051" y="18536"/>
                </a:cubicBezTo>
                <a:cubicBezTo>
                  <a:pt x="6067" y="18560"/>
                  <a:pt x="6081" y="18612"/>
                  <a:pt x="6102" y="18706"/>
                </a:cubicBezTo>
                <a:cubicBezTo>
                  <a:pt x="6130" y="18840"/>
                  <a:pt x="6142" y="18858"/>
                  <a:pt x="6203" y="18866"/>
                </a:cubicBezTo>
                <a:cubicBezTo>
                  <a:pt x="6299" y="18879"/>
                  <a:pt x="6304" y="18818"/>
                  <a:pt x="6239" y="18477"/>
                </a:cubicBezTo>
                <a:cubicBezTo>
                  <a:pt x="6196" y="18250"/>
                  <a:pt x="6185" y="18126"/>
                  <a:pt x="6189" y="17862"/>
                </a:cubicBezTo>
                <a:cubicBezTo>
                  <a:pt x="6191" y="17679"/>
                  <a:pt x="6203" y="17513"/>
                  <a:pt x="6215" y="17492"/>
                </a:cubicBezTo>
                <a:cubicBezTo>
                  <a:pt x="6227" y="17471"/>
                  <a:pt x="6232" y="17436"/>
                  <a:pt x="6225" y="17413"/>
                </a:cubicBezTo>
                <a:cubicBezTo>
                  <a:pt x="6218" y="17390"/>
                  <a:pt x="6224" y="17356"/>
                  <a:pt x="6238" y="17337"/>
                </a:cubicBezTo>
                <a:cubicBezTo>
                  <a:pt x="6251" y="17319"/>
                  <a:pt x="6258" y="17300"/>
                  <a:pt x="6253" y="17295"/>
                </a:cubicBezTo>
                <a:cubicBezTo>
                  <a:pt x="6248" y="17290"/>
                  <a:pt x="6197" y="17239"/>
                  <a:pt x="6141" y="17180"/>
                </a:cubicBezTo>
                <a:cubicBezTo>
                  <a:pt x="6068" y="17103"/>
                  <a:pt x="6032" y="17065"/>
                  <a:pt x="6002" y="17053"/>
                </a:cubicBezTo>
                <a:cubicBezTo>
                  <a:pt x="5971" y="17041"/>
                  <a:pt x="5948" y="17055"/>
                  <a:pt x="5900" y="17083"/>
                </a:cubicBezTo>
                <a:cubicBezTo>
                  <a:pt x="5726" y="17188"/>
                  <a:pt x="5693" y="17262"/>
                  <a:pt x="5725" y="17474"/>
                </a:cubicBezTo>
                <a:cubicBezTo>
                  <a:pt x="5728" y="17495"/>
                  <a:pt x="5731" y="17511"/>
                  <a:pt x="5735" y="17523"/>
                </a:cubicBezTo>
                <a:cubicBezTo>
                  <a:pt x="5739" y="17536"/>
                  <a:pt x="5745" y="17543"/>
                  <a:pt x="5754" y="17549"/>
                </a:cubicBezTo>
                <a:cubicBezTo>
                  <a:pt x="5772" y="17560"/>
                  <a:pt x="5804" y="17561"/>
                  <a:pt x="5867" y="17561"/>
                </a:cubicBezTo>
                <a:lnTo>
                  <a:pt x="5994" y="17560"/>
                </a:lnTo>
                <a:lnTo>
                  <a:pt x="6014" y="17811"/>
                </a:lnTo>
                <a:cubicBezTo>
                  <a:pt x="6024" y="17951"/>
                  <a:pt x="6024" y="18075"/>
                  <a:pt x="6014" y="18089"/>
                </a:cubicBezTo>
                <a:cubicBezTo>
                  <a:pt x="5996" y="18112"/>
                  <a:pt x="5886" y="18129"/>
                  <a:pt x="5770" y="18135"/>
                </a:cubicBezTo>
                <a:cubicBezTo>
                  <a:pt x="5655" y="18142"/>
                  <a:pt x="5534" y="18138"/>
                  <a:pt x="5496" y="18118"/>
                </a:cubicBezTo>
                <a:lnTo>
                  <a:pt x="5429" y="18083"/>
                </a:lnTo>
                <a:lnTo>
                  <a:pt x="5518" y="17982"/>
                </a:lnTo>
                <a:cubicBezTo>
                  <a:pt x="5585" y="17907"/>
                  <a:pt x="5616" y="17889"/>
                  <a:pt x="5637" y="17913"/>
                </a:cubicBezTo>
                <a:cubicBezTo>
                  <a:pt x="5653" y="17930"/>
                  <a:pt x="5666" y="17962"/>
                  <a:pt x="5666" y="17984"/>
                </a:cubicBezTo>
                <a:cubicBezTo>
                  <a:pt x="5666" y="18003"/>
                  <a:pt x="5670" y="18017"/>
                  <a:pt x="5675" y="18026"/>
                </a:cubicBezTo>
                <a:cubicBezTo>
                  <a:pt x="5686" y="18046"/>
                  <a:pt x="5706" y="18047"/>
                  <a:pt x="5733" y="18030"/>
                </a:cubicBezTo>
                <a:cubicBezTo>
                  <a:pt x="5747" y="18022"/>
                  <a:pt x="5762" y="18009"/>
                  <a:pt x="5779" y="17991"/>
                </a:cubicBezTo>
                <a:cubicBezTo>
                  <a:pt x="5815" y="17953"/>
                  <a:pt x="5845" y="17907"/>
                  <a:pt x="5846" y="17890"/>
                </a:cubicBezTo>
                <a:cubicBezTo>
                  <a:pt x="5847" y="17850"/>
                  <a:pt x="5724" y="17726"/>
                  <a:pt x="5683" y="17726"/>
                </a:cubicBezTo>
                <a:cubicBezTo>
                  <a:pt x="5664" y="17726"/>
                  <a:pt x="5643" y="17710"/>
                  <a:pt x="5627" y="17689"/>
                </a:cubicBezTo>
                <a:cubicBezTo>
                  <a:pt x="5619" y="17678"/>
                  <a:pt x="5611" y="17667"/>
                  <a:pt x="5606" y="17654"/>
                </a:cubicBezTo>
                <a:cubicBezTo>
                  <a:pt x="5601" y="17641"/>
                  <a:pt x="5599" y="17628"/>
                  <a:pt x="5599" y="17615"/>
                </a:cubicBezTo>
                <a:cubicBezTo>
                  <a:pt x="5599" y="17604"/>
                  <a:pt x="5593" y="17587"/>
                  <a:pt x="5584" y="17568"/>
                </a:cubicBezTo>
                <a:cubicBezTo>
                  <a:pt x="5576" y="17550"/>
                  <a:pt x="5564" y="17530"/>
                  <a:pt x="5551" y="17513"/>
                </a:cubicBezTo>
                <a:cubicBezTo>
                  <a:pt x="5534" y="17490"/>
                  <a:pt x="5524" y="17471"/>
                  <a:pt x="5520" y="17456"/>
                </a:cubicBezTo>
                <a:cubicBezTo>
                  <a:pt x="5516" y="17440"/>
                  <a:pt x="5519" y="17427"/>
                  <a:pt x="5528" y="17415"/>
                </a:cubicBezTo>
                <a:cubicBezTo>
                  <a:pt x="5544" y="17394"/>
                  <a:pt x="5552" y="17372"/>
                  <a:pt x="5553" y="17358"/>
                </a:cubicBezTo>
                <a:cubicBezTo>
                  <a:pt x="5553" y="17357"/>
                  <a:pt x="5553" y="17357"/>
                  <a:pt x="5553" y="17357"/>
                </a:cubicBezTo>
                <a:cubicBezTo>
                  <a:pt x="5553" y="17349"/>
                  <a:pt x="5551" y="17345"/>
                  <a:pt x="5547" y="17343"/>
                </a:cubicBezTo>
                <a:cubicBezTo>
                  <a:pt x="5543" y="17342"/>
                  <a:pt x="5538" y="17344"/>
                  <a:pt x="5530" y="17351"/>
                </a:cubicBezTo>
                <a:cubicBezTo>
                  <a:pt x="5524" y="17356"/>
                  <a:pt x="5514" y="17355"/>
                  <a:pt x="5503" y="17352"/>
                </a:cubicBezTo>
                <a:cubicBezTo>
                  <a:pt x="5492" y="17348"/>
                  <a:pt x="5479" y="17340"/>
                  <a:pt x="5468" y="17329"/>
                </a:cubicBezTo>
                <a:cubicBezTo>
                  <a:pt x="5454" y="17314"/>
                  <a:pt x="5447" y="17307"/>
                  <a:pt x="5444" y="17306"/>
                </a:cubicBezTo>
                <a:cubicBezTo>
                  <a:pt x="5444" y="17306"/>
                  <a:pt x="5443" y="17306"/>
                  <a:pt x="5443" y="17306"/>
                </a:cubicBezTo>
                <a:cubicBezTo>
                  <a:pt x="5440" y="17306"/>
                  <a:pt x="5442" y="17312"/>
                  <a:pt x="5449" y="17328"/>
                </a:cubicBezTo>
                <a:cubicBezTo>
                  <a:pt x="5459" y="17349"/>
                  <a:pt x="5454" y="17387"/>
                  <a:pt x="5438" y="17412"/>
                </a:cubicBezTo>
                <a:cubicBezTo>
                  <a:pt x="5418" y="17445"/>
                  <a:pt x="5417" y="17466"/>
                  <a:pt x="5436" y="17491"/>
                </a:cubicBezTo>
                <a:cubicBezTo>
                  <a:pt x="5445" y="17503"/>
                  <a:pt x="5447" y="17519"/>
                  <a:pt x="5440" y="17543"/>
                </a:cubicBezTo>
                <a:cubicBezTo>
                  <a:pt x="5433" y="17566"/>
                  <a:pt x="5418" y="17597"/>
                  <a:pt x="5393" y="17639"/>
                </a:cubicBezTo>
                <a:lnTo>
                  <a:pt x="5324" y="17754"/>
                </a:lnTo>
                <a:lnTo>
                  <a:pt x="5235" y="17676"/>
                </a:lnTo>
                <a:cubicBezTo>
                  <a:pt x="5186" y="17633"/>
                  <a:pt x="5146" y="17588"/>
                  <a:pt x="5146" y="17575"/>
                </a:cubicBezTo>
                <a:cubicBezTo>
                  <a:pt x="5146" y="17541"/>
                  <a:pt x="5241" y="17233"/>
                  <a:pt x="5265" y="17191"/>
                </a:cubicBezTo>
                <a:cubicBezTo>
                  <a:pt x="5278" y="17168"/>
                  <a:pt x="5300" y="17163"/>
                  <a:pt x="5321" y="17179"/>
                </a:cubicBezTo>
                <a:cubicBezTo>
                  <a:pt x="5333" y="17188"/>
                  <a:pt x="5352" y="17192"/>
                  <a:pt x="5374" y="17191"/>
                </a:cubicBezTo>
                <a:cubicBezTo>
                  <a:pt x="5396" y="17190"/>
                  <a:pt x="5422" y="17184"/>
                  <a:pt x="5448" y="17175"/>
                </a:cubicBezTo>
                <a:cubicBezTo>
                  <a:pt x="5475" y="17167"/>
                  <a:pt x="5502" y="17155"/>
                  <a:pt x="5528" y="17140"/>
                </a:cubicBezTo>
                <a:cubicBezTo>
                  <a:pt x="5554" y="17125"/>
                  <a:pt x="5579" y="17109"/>
                  <a:pt x="5598" y="17089"/>
                </a:cubicBezTo>
                <a:cubicBezTo>
                  <a:pt x="5617" y="17071"/>
                  <a:pt x="5631" y="17047"/>
                  <a:pt x="5643" y="17022"/>
                </a:cubicBezTo>
                <a:cubicBezTo>
                  <a:pt x="5646" y="17016"/>
                  <a:pt x="5648" y="17010"/>
                  <a:pt x="5651" y="17004"/>
                </a:cubicBezTo>
                <a:cubicBezTo>
                  <a:pt x="5654" y="16996"/>
                  <a:pt x="5655" y="16988"/>
                  <a:pt x="5658" y="16979"/>
                </a:cubicBezTo>
                <a:cubicBezTo>
                  <a:pt x="5669" y="16946"/>
                  <a:pt x="5675" y="16913"/>
                  <a:pt x="5675" y="16880"/>
                </a:cubicBezTo>
                <a:cubicBezTo>
                  <a:pt x="5675" y="16880"/>
                  <a:pt x="5676" y="16879"/>
                  <a:pt x="5676" y="16879"/>
                </a:cubicBezTo>
                <a:cubicBezTo>
                  <a:pt x="5676" y="16878"/>
                  <a:pt x="5676" y="16878"/>
                  <a:pt x="5676" y="16877"/>
                </a:cubicBezTo>
                <a:cubicBezTo>
                  <a:pt x="5676" y="16876"/>
                  <a:pt x="5676" y="16874"/>
                  <a:pt x="5676" y="16873"/>
                </a:cubicBezTo>
                <a:cubicBezTo>
                  <a:pt x="5676" y="16855"/>
                  <a:pt x="5674" y="16837"/>
                  <a:pt x="5670" y="16821"/>
                </a:cubicBezTo>
                <a:cubicBezTo>
                  <a:pt x="5665" y="16799"/>
                  <a:pt x="5658" y="16780"/>
                  <a:pt x="5646" y="16766"/>
                </a:cubicBezTo>
                <a:cubicBezTo>
                  <a:pt x="5620" y="16735"/>
                  <a:pt x="5588" y="16651"/>
                  <a:pt x="5566" y="16572"/>
                </a:cubicBezTo>
                <a:cubicBezTo>
                  <a:pt x="5544" y="16493"/>
                  <a:pt x="5531" y="16417"/>
                  <a:pt x="5544" y="16402"/>
                </a:cubicBezTo>
                <a:cubicBezTo>
                  <a:pt x="5570" y="16371"/>
                  <a:pt x="5864" y="16311"/>
                  <a:pt x="5943" y="16321"/>
                </a:cubicBezTo>
                <a:cubicBezTo>
                  <a:pt x="5978" y="16325"/>
                  <a:pt x="6018" y="16360"/>
                  <a:pt x="6047" y="16403"/>
                </a:cubicBezTo>
                <a:cubicBezTo>
                  <a:pt x="6076" y="16446"/>
                  <a:pt x="6093" y="16496"/>
                  <a:pt x="6083" y="16530"/>
                </a:cubicBezTo>
                <a:cubicBezTo>
                  <a:pt x="6078" y="16547"/>
                  <a:pt x="6078" y="16566"/>
                  <a:pt x="6081" y="16585"/>
                </a:cubicBezTo>
                <a:cubicBezTo>
                  <a:pt x="6081" y="16586"/>
                  <a:pt x="6081" y="16586"/>
                  <a:pt x="6081" y="16587"/>
                </a:cubicBezTo>
                <a:cubicBezTo>
                  <a:pt x="6084" y="16606"/>
                  <a:pt x="6090" y="16624"/>
                  <a:pt x="6099" y="16641"/>
                </a:cubicBezTo>
                <a:cubicBezTo>
                  <a:pt x="6099" y="16641"/>
                  <a:pt x="6099" y="16642"/>
                  <a:pt x="6099" y="16642"/>
                </a:cubicBezTo>
                <a:cubicBezTo>
                  <a:pt x="6107" y="16659"/>
                  <a:pt x="6118" y="16674"/>
                  <a:pt x="6131" y="16685"/>
                </a:cubicBezTo>
                <a:cubicBezTo>
                  <a:pt x="6143" y="16695"/>
                  <a:pt x="6156" y="16701"/>
                  <a:pt x="6170" y="16701"/>
                </a:cubicBezTo>
                <a:cubicBezTo>
                  <a:pt x="6198" y="16702"/>
                  <a:pt x="6305" y="16767"/>
                  <a:pt x="6408" y="16847"/>
                </a:cubicBezTo>
                <a:cubicBezTo>
                  <a:pt x="6460" y="16887"/>
                  <a:pt x="6503" y="16922"/>
                  <a:pt x="6540" y="16960"/>
                </a:cubicBezTo>
                <a:cubicBezTo>
                  <a:pt x="6540" y="16960"/>
                  <a:pt x="6540" y="16961"/>
                  <a:pt x="6541" y="16961"/>
                </a:cubicBezTo>
                <a:cubicBezTo>
                  <a:pt x="6577" y="16999"/>
                  <a:pt x="6609" y="17039"/>
                  <a:pt x="6640" y="17089"/>
                </a:cubicBezTo>
                <a:cubicBezTo>
                  <a:pt x="6704" y="17191"/>
                  <a:pt x="6766" y="17336"/>
                  <a:pt x="6865" y="17585"/>
                </a:cubicBezTo>
                <a:cubicBezTo>
                  <a:pt x="6902" y="17676"/>
                  <a:pt x="6924" y="17737"/>
                  <a:pt x="6939" y="17786"/>
                </a:cubicBezTo>
                <a:cubicBezTo>
                  <a:pt x="6949" y="17820"/>
                  <a:pt x="6959" y="17850"/>
                  <a:pt x="6960" y="17867"/>
                </a:cubicBezTo>
                <a:cubicBezTo>
                  <a:pt x="6961" y="17881"/>
                  <a:pt x="6959" y="17889"/>
                  <a:pt x="6954" y="17893"/>
                </a:cubicBezTo>
                <a:cubicBezTo>
                  <a:pt x="6939" y="17906"/>
                  <a:pt x="6913" y="17891"/>
                  <a:pt x="6894" y="17858"/>
                </a:cubicBezTo>
                <a:cubicBezTo>
                  <a:pt x="6862" y="17803"/>
                  <a:pt x="6860" y="17804"/>
                  <a:pt x="6872" y="17869"/>
                </a:cubicBezTo>
                <a:cubicBezTo>
                  <a:pt x="6878" y="17906"/>
                  <a:pt x="6874" y="17945"/>
                  <a:pt x="6862" y="17955"/>
                </a:cubicBezTo>
                <a:cubicBezTo>
                  <a:pt x="6850" y="17965"/>
                  <a:pt x="6844" y="17996"/>
                  <a:pt x="6847" y="18025"/>
                </a:cubicBezTo>
                <a:cubicBezTo>
                  <a:pt x="6851" y="18054"/>
                  <a:pt x="6810" y="18147"/>
                  <a:pt x="6756" y="18233"/>
                </a:cubicBezTo>
                <a:lnTo>
                  <a:pt x="6658" y="18389"/>
                </a:lnTo>
                <a:lnTo>
                  <a:pt x="6590" y="18314"/>
                </a:lnTo>
                <a:cubicBezTo>
                  <a:pt x="6553" y="18272"/>
                  <a:pt x="6506" y="18239"/>
                  <a:pt x="6485" y="18240"/>
                </a:cubicBezTo>
                <a:cubicBezTo>
                  <a:pt x="6480" y="18240"/>
                  <a:pt x="6477" y="18242"/>
                  <a:pt x="6477" y="18245"/>
                </a:cubicBezTo>
                <a:cubicBezTo>
                  <a:pt x="6477" y="18245"/>
                  <a:pt x="6477" y="18246"/>
                  <a:pt x="6477" y="18246"/>
                </a:cubicBezTo>
                <a:cubicBezTo>
                  <a:pt x="6478" y="18255"/>
                  <a:pt x="6495" y="18273"/>
                  <a:pt x="6526" y="18293"/>
                </a:cubicBezTo>
                <a:cubicBezTo>
                  <a:pt x="6592" y="18336"/>
                  <a:pt x="6625" y="18397"/>
                  <a:pt x="6723" y="18661"/>
                </a:cubicBezTo>
                <a:cubicBezTo>
                  <a:pt x="6758" y="18757"/>
                  <a:pt x="6783" y="18827"/>
                  <a:pt x="6802" y="18889"/>
                </a:cubicBezTo>
                <a:cubicBezTo>
                  <a:pt x="6815" y="18933"/>
                  <a:pt x="6827" y="18974"/>
                  <a:pt x="6833" y="19007"/>
                </a:cubicBezTo>
                <a:cubicBezTo>
                  <a:pt x="6842" y="19060"/>
                  <a:pt x="6839" y="19102"/>
                  <a:pt x="6826" y="19142"/>
                </a:cubicBezTo>
                <a:cubicBezTo>
                  <a:pt x="6819" y="19167"/>
                  <a:pt x="6804" y="19192"/>
                  <a:pt x="6788" y="19217"/>
                </a:cubicBezTo>
                <a:cubicBezTo>
                  <a:pt x="6765" y="19253"/>
                  <a:pt x="6737" y="19290"/>
                  <a:pt x="6696" y="19338"/>
                </a:cubicBezTo>
                <a:cubicBezTo>
                  <a:pt x="6653" y="19387"/>
                  <a:pt x="6622" y="19426"/>
                  <a:pt x="6599" y="19462"/>
                </a:cubicBezTo>
                <a:cubicBezTo>
                  <a:pt x="6587" y="19480"/>
                  <a:pt x="6577" y="19497"/>
                  <a:pt x="6570" y="19514"/>
                </a:cubicBezTo>
                <a:cubicBezTo>
                  <a:pt x="6562" y="19532"/>
                  <a:pt x="6558" y="19549"/>
                  <a:pt x="6554" y="19569"/>
                </a:cubicBezTo>
                <a:cubicBezTo>
                  <a:pt x="6541" y="19645"/>
                  <a:pt x="6558" y="19742"/>
                  <a:pt x="6593" y="19925"/>
                </a:cubicBezTo>
                <a:cubicBezTo>
                  <a:pt x="6644" y="20186"/>
                  <a:pt x="6651" y="20168"/>
                  <a:pt x="6438" y="20379"/>
                </a:cubicBezTo>
                <a:cubicBezTo>
                  <a:pt x="6254" y="20560"/>
                  <a:pt x="6223" y="20711"/>
                  <a:pt x="6369" y="20711"/>
                </a:cubicBezTo>
                <a:cubicBezTo>
                  <a:pt x="6411" y="20711"/>
                  <a:pt x="6476" y="20760"/>
                  <a:pt x="6526" y="20817"/>
                </a:cubicBezTo>
                <a:cubicBezTo>
                  <a:pt x="6551" y="20846"/>
                  <a:pt x="6573" y="20875"/>
                  <a:pt x="6586" y="20902"/>
                </a:cubicBezTo>
                <a:cubicBezTo>
                  <a:pt x="6599" y="20928"/>
                  <a:pt x="6604" y="20952"/>
                  <a:pt x="6595" y="20966"/>
                </a:cubicBezTo>
                <a:cubicBezTo>
                  <a:pt x="6580" y="20990"/>
                  <a:pt x="6581" y="21012"/>
                  <a:pt x="6599" y="21036"/>
                </a:cubicBezTo>
                <a:cubicBezTo>
                  <a:pt x="6613" y="21056"/>
                  <a:pt x="6634" y="21072"/>
                  <a:pt x="6644" y="21072"/>
                </a:cubicBezTo>
                <a:cubicBezTo>
                  <a:pt x="6695" y="21072"/>
                  <a:pt x="6880" y="20994"/>
                  <a:pt x="6900" y="20964"/>
                </a:cubicBezTo>
                <a:cubicBezTo>
                  <a:pt x="6912" y="20945"/>
                  <a:pt x="7026" y="20858"/>
                  <a:pt x="7154" y="20771"/>
                </a:cubicBezTo>
                <a:lnTo>
                  <a:pt x="7386" y="20614"/>
                </a:lnTo>
                <a:lnTo>
                  <a:pt x="7570" y="20828"/>
                </a:lnTo>
                <a:cubicBezTo>
                  <a:pt x="7622" y="20888"/>
                  <a:pt x="7666" y="20936"/>
                  <a:pt x="7705" y="20971"/>
                </a:cubicBezTo>
                <a:cubicBezTo>
                  <a:pt x="7705" y="20971"/>
                  <a:pt x="7705" y="20971"/>
                  <a:pt x="7705" y="20971"/>
                </a:cubicBezTo>
                <a:cubicBezTo>
                  <a:pt x="7743" y="21006"/>
                  <a:pt x="7776" y="21029"/>
                  <a:pt x="7802" y="21040"/>
                </a:cubicBezTo>
                <a:cubicBezTo>
                  <a:pt x="7815" y="21045"/>
                  <a:pt x="7827" y="21049"/>
                  <a:pt x="7837" y="21048"/>
                </a:cubicBezTo>
                <a:cubicBezTo>
                  <a:pt x="7851" y="21048"/>
                  <a:pt x="7860" y="21039"/>
                  <a:pt x="7870" y="21029"/>
                </a:cubicBezTo>
                <a:cubicBezTo>
                  <a:pt x="7870" y="21029"/>
                  <a:pt x="7870" y="21029"/>
                  <a:pt x="7871" y="21029"/>
                </a:cubicBezTo>
                <a:cubicBezTo>
                  <a:pt x="7873" y="21026"/>
                  <a:pt x="7875" y="21022"/>
                  <a:pt x="7878" y="21018"/>
                </a:cubicBezTo>
                <a:cubicBezTo>
                  <a:pt x="7886" y="21005"/>
                  <a:pt x="7893" y="20989"/>
                  <a:pt x="7897" y="20966"/>
                </a:cubicBezTo>
                <a:cubicBezTo>
                  <a:pt x="7905" y="20924"/>
                  <a:pt x="7934" y="20869"/>
                  <a:pt x="7960" y="20844"/>
                </a:cubicBezTo>
                <a:cubicBezTo>
                  <a:pt x="8007" y="20800"/>
                  <a:pt x="8005" y="20798"/>
                  <a:pt x="7926" y="20805"/>
                </a:cubicBezTo>
                <a:cubicBezTo>
                  <a:pt x="7852" y="20812"/>
                  <a:pt x="7824" y="20789"/>
                  <a:pt x="7660" y="20592"/>
                </a:cubicBezTo>
                <a:cubicBezTo>
                  <a:pt x="7559" y="20471"/>
                  <a:pt x="7477" y="20348"/>
                  <a:pt x="7477" y="20318"/>
                </a:cubicBezTo>
                <a:cubicBezTo>
                  <a:pt x="7477" y="20303"/>
                  <a:pt x="7486" y="20282"/>
                  <a:pt x="7500" y="20260"/>
                </a:cubicBezTo>
                <a:cubicBezTo>
                  <a:pt x="7515" y="20238"/>
                  <a:pt x="7536" y="20215"/>
                  <a:pt x="7558" y="20197"/>
                </a:cubicBezTo>
                <a:cubicBezTo>
                  <a:pt x="7602" y="20161"/>
                  <a:pt x="7632" y="20124"/>
                  <a:pt x="7626" y="20115"/>
                </a:cubicBezTo>
                <a:cubicBezTo>
                  <a:pt x="7619" y="20106"/>
                  <a:pt x="7587" y="20123"/>
                  <a:pt x="7554" y="20151"/>
                </a:cubicBezTo>
                <a:cubicBezTo>
                  <a:pt x="7536" y="20167"/>
                  <a:pt x="7521" y="20177"/>
                  <a:pt x="7509" y="20181"/>
                </a:cubicBezTo>
                <a:cubicBezTo>
                  <a:pt x="7496" y="20185"/>
                  <a:pt x="7486" y="20183"/>
                  <a:pt x="7478" y="20173"/>
                </a:cubicBezTo>
                <a:cubicBezTo>
                  <a:pt x="7462" y="20153"/>
                  <a:pt x="7455" y="20103"/>
                  <a:pt x="7451" y="20017"/>
                </a:cubicBezTo>
                <a:cubicBezTo>
                  <a:pt x="7444" y="19891"/>
                  <a:pt x="7446" y="19883"/>
                  <a:pt x="7493" y="19891"/>
                </a:cubicBezTo>
                <a:cubicBezTo>
                  <a:pt x="7553" y="19902"/>
                  <a:pt x="7585" y="19826"/>
                  <a:pt x="7547" y="19764"/>
                </a:cubicBezTo>
                <a:cubicBezTo>
                  <a:pt x="7527" y="19732"/>
                  <a:pt x="7557" y="19688"/>
                  <a:pt x="7694" y="19551"/>
                </a:cubicBezTo>
                <a:cubicBezTo>
                  <a:pt x="7788" y="19455"/>
                  <a:pt x="7874" y="19390"/>
                  <a:pt x="7884" y="19404"/>
                </a:cubicBezTo>
                <a:cubicBezTo>
                  <a:pt x="7890" y="19413"/>
                  <a:pt x="7893" y="19436"/>
                  <a:pt x="7892" y="19468"/>
                </a:cubicBezTo>
                <a:cubicBezTo>
                  <a:pt x="7891" y="19508"/>
                  <a:pt x="7883" y="19561"/>
                  <a:pt x="7875" y="19610"/>
                </a:cubicBezTo>
                <a:cubicBezTo>
                  <a:pt x="7871" y="19635"/>
                  <a:pt x="7867" y="19660"/>
                  <a:pt x="7862" y="19682"/>
                </a:cubicBezTo>
                <a:cubicBezTo>
                  <a:pt x="7860" y="19688"/>
                  <a:pt x="7858" y="19694"/>
                  <a:pt x="7857" y="19699"/>
                </a:cubicBezTo>
                <a:cubicBezTo>
                  <a:pt x="7849" y="19728"/>
                  <a:pt x="7841" y="19752"/>
                  <a:pt x="7833" y="19761"/>
                </a:cubicBezTo>
                <a:cubicBezTo>
                  <a:pt x="7817" y="19777"/>
                  <a:pt x="7807" y="19838"/>
                  <a:pt x="7810" y="19896"/>
                </a:cubicBezTo>
                <a:cubicBezTo>
                  <a:pt x="7813" y="19963"/>
                  <a:pt x="7820" y="20014"/>
                  <a:pt x="7829" y="20058"/>
                </a:cubicBezTo>
                <a:cubicBezTo>
                  <a:pt x="7834" y="20081"/>
                  <a:pt x="7838" y="20104"/>
                  <a:pt x="7844" y="20122"/>
                </a:cubicBezTo>
                <a:cubicBezTo>
                  <a:pt x="7845" y="20123"/>
                  <a:pt x="7845" y="20124"/>
                  <a:pt x="7845" y="20125"/>
                </a:cubicBezTo>
                <a:cubicBezTo>
                  <a:pt x="7846" y="20126"/>
                  <a:pt x="7846" y="20128"/>
                  <a:pt x="7846" y="20130"/>
                </a:cubicBezTo>
                <a:cubicBezTo>
                  <a:pt x="7848" y="20136"/>
                  <a:pt x="7851" y="20142"/>
                  <a:pt x="7853" y="20148"/>
                </a:cubicBezTo>
                <a:cubicBezTo>
                  <a:pt x="7858" y="20156"/>
                  <a:pt x="7863" y="20162"/>
                  <a:pt x="7868" y="20169"/>
                </a:cubicBezTo>
                <a:cubicBezTo>
                  <a:pt x="7873" y="20177"/>
                  <a:pt x="7878" y="20185"/>
                  <a:pt x="7884" y="20191"/>
                </a:cubicBezTo>
                <a:cubicBezTo>
                  <a:pt x="7888" y="20195"/>
                  <a:pt x="7892" y="20196"/>
                  <a:pt x="7896" y="20198"/>
                </a:cubicBezTo>
                <a:cubicBezTo>
                  <a:pt x="7907" y="20206"/>
                  <a:pt x="7919" y="20212"/>
                  <a:pt x="7932" y="20215"/>
                </a:cubicBezTo>
                <a:cubicBezTo>
                  <a:pt x="7934" y="20216"/>
                  <a:pt x="7935" y="20216"/>
                  <a:pt x="7937" y="20217"/>
                </a:cubicBezTo>
                <a:cubicBezTo>
                  <a:pt x="7939" y="20217"/>
                  <a:pt x="7942" y="20217"/>
                  <a:pt x="7945" y="20218"/>
                </a:cubicBezTo>
                <a:cubicBezTo>
                  <a:pt x="7947" y="20218"/>
                  <a:pt x="7949" y="20218"/>
                  <a:pt x="7950" y="20218"/>
                </a:cubicBezTo>
                <a:cubicBezTo>
                  <a:pt x="7959" y="20219"/>
                  <a:pt x="7967" y="20221"/>
                  <a:pt x="7976" y="20220"/>
                </a:cubicBezTo>
                <a:cubicBezTo>
                  <a:pt x="7976" y="20220"/>
                  <a:pt x="7977" y="20220"/>
                  <a:pt x="7977" y="20220"/>
                </a:cubicBezTo>
                <a:cubicBezTo>
                  <a:pt x="8013" y="20218"/>
                  <a:pt x="8055" y="20205"/>
                  <a:pt x="8106" y="20181"/>
                </a:cubicBezTo>
                <a:cubicBezTo>
                  <a:pt x="8152" y="20161"/>
                  <a:pt x="8193" y="20135"/>
                  <a:pt x="8231" y="20104"/>
                </a:cubicBezTo>
                <a:cubicBezTo>
                  <a:pt x="8269" y="20073"/>
                  <a:pt x="8302" y="20036"/>
                  <a:pt x="8331" y="19994"/>
                </a:cubicBezTo>
                <a:cubicBezTo>
                  <a:pt x="8361" y="19952"/>
                  <a:pt x="8387" y="19904"/>
                  <a:pt x="8409" y="19850"/>
                </a:cubicBezTo>
                <a:cubicBezTo>
                  <a:pt x="8431" y="19796"/>
                  <a:pt x="8449" y="19736"/>
                  <a:pt x="8464" y="19670"/>
                </a:cubicBezTo>
                <a:cubicBezTo>
                  <a:pt x="8477" y="19610"/>
                  <a:pt x="8501" y="19577"/>
                  <a:pt x="8535" y="19571"/>
                </a:cubicBezTo>
                <a:cubicBezTo>
                  <a:pt x="8587" y="19561"/>
                  <a:pt x="8602" y="19513"/>
                  <a:pt x="8613" y="19324"/>
                </a:cubicBezTo>
                <a:cubicBezTo>
                  <a:pt x="8616" y="19276"/>
                  <a:pt x="8620" y="19249"/>
                  <a:pt x="8634" y="19231"/>
                </a:cubicBezTo>
                <a:cubicBezTo>
                  <a:pt x="8648" y="19214"/>
                  <a:pt x="8672" y="19206"/>
                  <a:pt x="8717" y="19194"/>
                </a:cubicBezTo>
                <a:cubicBezTo>
                  <a:pt x="8777" y="19178"/>
                  <a:pt x="8824" y="19148"/>
                  <a:pt x="8857" y="19108"/>
                </a:cubicBezTo>
                <a:cubicBezTo>
                  <a:pt x="8889" y="19068"/>
                  <a:pt x="8907" y="19019"/>
                  <a:pt x="8904" y="18965"/>
                </a:cubicBezTo>
                <a:cubicBezTo>
                  <a:pt x="8902" y="18922"/>
                  <a:pt x="8899" y="18855"/>
                  <a:pt x="8898" y="18817"/>
                </a:cubicBezTo>
                <a:cubicBezTo>
                  <a:pt x="8898" y="18769"/>
                  <a:pt x="8887" y="18752"/>
                  <a:pt x="8866" y="18764"/>
                </a:cubicBezTo>
                <a:cubicBezTo>
                  <a:pt x="8848" y="18773"/>
                  <a:pt x="8819" y="18789"/>
                  <a:pt x="8801" y="18799"/>
                </a:cubicBezTo>
                <a:cubicBezTo>
                  <a:pt x="8757" y="18822"/>
                  <a:pt x="8728" y="18729"/>
                  <a:pt x="8760" y="18664"/>
                </a:cubicBezTo>
                <a:cubicBezTo>
                  <a:pt x="8773" y="18638"/>
                  <a:pt x="8802" y="18619"/>
                  <a:pt x="8823" y="18625"/>
                </a:cubicBezTo>
                <a:cubicBezTo>
                  <a:pt x="8845" y="18630"/>
                  <a:pt x="8889" y="18622"/>
                  <a:pt x="8922" y="18605"/>
                </a:cubicBezTo>
                <a:cubicBezTo>
                  <a:pt x="8955" y="18589"/>
                  <a:pt x="9009" y="18567"/>
                  <a:pt x="9044" y="18557"/>
                </a:cubicBezTo>
                <a:cubicBezTo>
                  <a:pt x="9131" y="18531"/>
                  <a:pt x="9125" y="18439"/>
                  <a:pt x="9017" y="18188"/>
                </a:cubicBezTo>
                <a:cubicBezTo>
                  <a:pt x="8969" y="18075"/>
                  <a:pt x="8936" y="17971"/>
                  <a:pt x="8946" y="17957"/>
                </a:cubicBezTo>
                <a:cubicBezTo>
                  <a:pt x="8955" y="17944"/>
                  <a:pt x="9021" y="17925"/>
                  <a:pt x="9093" y="17915"/>
                </a:cubicBezTo>
                <a:cubicBezTo>
                  <a:pt x="9201" y="17900"/>
                  <a:pt x="9226" y="17886"/>
                  <a:pt x="9243" y="17827"/>
                </a:cubicBezTo>
                <a:cubicBezTo>
                  <a:pt x="9262" y="17762"/>
                  <a:pt x="9297" y="17742"/>
                  <a:pt x="9371" y="17754"/>
                </a:cubicBezTo>
                <a:cubicBezTo>
                  <a:pt x="9387" y="17757"/>
                  <a:pt x="9436" y="17712"/>
                  <a:pt x="9480" y="17655"/>
                </a:cubicBezTo>
                <a:cubicBezTo>
                  <a:pt x="9503" y="17625"/>
                  <a:pt x="9529" y="17601"/>
                  <a:pt x="9556" y="17581"/>
                </a:cubicBezTo>
                <a:cubicBezTo>
                  <a:pt x="9556" y="17581"/>
                  <a:pt x="9557" y="17582"/>
                  <a:pt x="9557" y="17581"/>
                </a:cubicBezTo>
                <a:cubicBezTo>
                  <a:pt x="9566" y="17576"/>
                  <a:pt x="9574" y="17573"/>
                  <a:pt x="9583" y="17568"/>
                </a:cubicBezTo>
                <a:cubicBezTo>
                  <a:pt x="9600" y="17558"/>
                  <a:pt x="9617" y="17548"/>
                  <a:pt x="9634" y="17543"/>
                </a:cubicBezTo>
                <a:cubicBezTo>
                  <a:pt x="9635" y="17543"/>
                  <a:pt x="9636" y="17543"/>
                  <a:pt x="9636" y="17543"/>
                </a:cubicBezTo>
                <a:cubicBezTo>
                  <a:pt x="9646" y="17540"/>
                  <a:pt x="9656" y="17539"/>
                  <a:pt x="9665" y="17538"/>
                </a:cubicBezTo>
                <a:cubicBezTo>
                  <a:pt x="9679" y="17536"/>
                  <a:pt x="9693" y="17536"/>
                  <a:pt x="9705" y="17538"/>
                </a:cubicBezTo>
                <a:cubicBezTo>
                  <a:pt x="9720" y="17541"/>
                  <a:pt x="9735" y="17545"/>
                  <a:pt x="9746" y="17555"/>
                </a:cubicBezTo>
                <a:cubicBezTo>
                  <a:pt x="9754" y="17562"/>
                  <a:pt x="9760" y="17571"/>
                  <a:pt x="9765" y="17583"/>
                </a:cubicBezTo>
                <a:cubicBezTo>
                  <a:pt x="9777" y="17613"/>
                  <a:pt x="9797" y="17628"/>
                  <a:pt x="9811" y="17616"/>
                </a:cubicBezTo>
                <a:cubicBezTo>
                  <a:pt x="9825" y="17605"/>
                  <a:pt x="9852" y="17622"/>
                  <a:pt x="9870" y="17654"/>
                </a:cubicBezTo>
                <a:cubicBezTo>
                  <a:pt x="9891" y="17690"/>
                  <a:pt x="9899" y="17694"/>
                  <a:pt x="9893" y="17666"/>
                </a:cubicBezTo>
                <a:cubicBezTo>
                  <a:pt x="9887" y="17641"/>
                  <a:pt x="9916" y="17566"/>
                  <a:pt x="9959" y="17499"/>
                </a:cubicBezTo>
                <a:cubicBezTo>
                  <a:pt x="9978" y="17470"/>
                  <a:pt x="9992" y="17447"/>
                  <a:pt x="10003" y="17427"/>
                </a:cubicBezTo>
                <a:cubicBezTo>
                  <a:pt x="10017" y="17399"/>
                  <a:pt x="10023" y="17375"/>
                  <a:pt x="10026" y="17345"/>
                </a:cubicBezTo>
                <a:cubicBezTo>
                  <a:pt x="10027" y="17340"/>
                  <a:pt x="10028" y="17333"/>
                  <a:pt x="10028" y="17326"/>
                </a:cubicBezTo>
                <a:cubicBezTo>
                  <a:pt x="10028" y="17325"/>
                  <a:pt x="10028" y="17323"/>
                  <a:pt x="10028" y="17322"/>
                </a:cubicBezTo>
                <a:cubicBezTo>
                  <a:pt x="10029" y="17288"/>
                  <a:pt x="10027" y="17249"/>
                  <a:pt x="10022" y="17185"/>
                </a:cubicBezTo>
                <a:cubicBezTo>
                  <a:pt x="10013" y="17078"/>
                  <a:pt x="9997" y="16958"/>
                  <a:pt x="9986" y="16919"/>
                </a:cubicBezTo>
                <a:cubicBezTo>
                  <a:pt x="9975" y="16880"/>
                  <a:pt x="9965" y="16811"/>
                  <a:pt x="9965" y="16764"/>
                </a:cubicBezTo>
                <a:cubicBezTo>
                  <a:pt x="9965" y="16695"/>
                  <a:pt x="9952" y="16675"/>
                  <a:pt x="9892" y="16652"/>
                </a:cubicBezTo>
                <a:cubicBezTo>
                  <a:pt x="9838" y="16632"/>
                  <a:pt x="9816" y="16603"/>
                  <a:pt x="9810" y="16549"/>
                </a:cubicBezTo>
                <a:cubicBezTo>
                  <a:pt x="9806" y="16508"/>
                  <a:pt x="9791" y="16454"/>
                  <a:pt x="9776" y="16429"/>
                </a:cubicBezTo>
                <a:cubicBezTo>
                  <a:pt x="9761" y="16405"/>
                  <a:pt x="9736" y="16347"/>
                  <a:pt x="9721" y="16301"/>
                </a:cubicBezTo>
                <a:cubicBezTo>
                  <a:pt x="9700" y="16235"/>
                  <a:pt x="9681" y="16218"/>
                  <a:pt x="9620" y="16218"/>
                </a:cubicBezTo>
                <a:cubicBezTo>
                  <a:pt x="9592" y="16218"/>
                  <a:pt x="9569" y="16212"/>
                  <a:pt x="9546" y="16197"/>
                </a:cubicBezTo>
                <a:cubicBezTo>
                  <a:pt x="9524" y="16183"/>
                  <a:pt x="9503" y="16161"/>
                  <a:pt x="9479" y="16129"/>
                </a:cubicBezTo>
                <a:cubicBezTo>
                  <a:pt x="9460" y="16101"/>
                  <a:pt x="9441" y="16080"/>
                  <a:pt x="9422" y="16066"/>
                </a:cubicBezTo>
                <a:cubicBezTo>
                  <a:pt x="9385" y="16037"/>
                  <a:pt x="9348" y="16034"/>
                  <a:pt x="9309" y="16056"/>
                </a:cubicBezTo>
                <a:cubicBezTo>
                  <a:pt x="9290" y="16067"/>
                  <a:pt x="9270" y="16085"/>
                  <a:pt x="9250" y="16109"/>
                </a:cubicBezTo>
                <a:cubicBezTo>
                  <a:pt x="9189" y="16178"/>
                  <a:pt x="9188" y="16186"/>
                  <a:pt x="9212" y="16328"/>
                </a:cubicBezTo>
                <a:cubicBezTo>
                  <a:pt x="9249" y="16536"/>
                  <a:pt x="9219" y="16555"/>
                  <a:pt x="9085" y="16405"/>
                </a:cubicBezTo>
                <a:cubicBezTo>
                  <a:pt x="9024" y="16336"/>
                  <a:pt x="8959" y="16278"/>
                  <a:pt x="8943" y="16278"/>
                </a:cubicBezTo>
                <a:cubicBezTo>
                  <a:pt x="8927" y="16279"/>
                  <a:pt x="8849" y="16335"/>
                  <a:pt x="8770" y="16402"/>
                </a:cubicBezTo>
                <a:cubicBezTo>
                  <a:pt x="8658" y="16496"/>
                  <a:pt x="8628" y="16536"/>
                  <a:pt x="8637" y="16581"/>
                </a:cubicBezTo>
                <a:cubicBezTo>
                  <a:pt x="8651" y="16653"/>
                  <a:pt x="8597" y="16758"/>
                  <a:pt x="8567" y="16716"/>
                </a:cubicBezTo>
                <a:cubicBezTo>
                  <a:pt x="8557" y="16701"/>
                  <a:pt x="8540" y="16646"/>
                  <a:pt x="8525" y="16590"/>
                </a:cubicBezTo>
                <a:cubicBezTo>
                  <a:pt x="8524" y="16589"/>
                  <a:pt x="8524" y="16590"/>
                  <a:pt x="8524" y="16589"/>
                </a:cubicBezTo>
                <a:cubicBezTo>
                  <a:pt x="8518" y="16567"/>
                  <a:pt x="8511" y="16545"/>
                  <a:pt x="8506" y="16521"/>
                </a:cubicBezTo>
                <a:cubicBezTo>
                  <a:pt x="8505" y="16520"/>
                  <a:pt x="8506" y="16519"/>
                  <a:pt x="8506" y="16518"/>
                </a:cubicBezTo>
                <a:cubicBezTo>
                  <a:pt x="8491" y="16458"/>
                  <a:pt x="8476" y="16395"/>
                  <a:pt x="8468" y="16349"/>
                </a:cubicBezTo>
                <a:cubicBezTo>
                  <a:pt x="8462" y="16309"/>
                  <a:pt x="8460" y="16281"/>
                  <a:pt x="8464" y="16274"/>
                </a:cubicBezTo>
                <a:cubicBezTo>
                  <a:pt x="8471" y="16258"/>
                  <a:pt x="8493" y="16253"/>
                  <a:pt x="8512" y="16263"/>
                </a:cubicBezTo>
                <a:cubicBezTo>
                  <a:pt x="8579" y="16297"/>
                  <a:pt x="8631" y="16249"/>
                  <a:pt x="8631" y="16155"/>
                </a:cubicBezTo>
                <a:cubicBezTo>
                  <a:pt x="8631" y="16089"/>
                  <a:pt x="8617" y="16060"/>
                  <a:pt x="8576" y="16039"/>
                </a:cubicBezTo>
                <a:cubicBezTo>
                  <a:pt x="8547" y="16024"/>
                  <a:pt x="8515" y="15997"/>
                  <a:pt x="8507" y="15980"/>
                </a:cubicBezTo>
                <a:cubicBezTo>
                  <a:pt x="8485" y="15931"/>
                  <a:pt x="8536" y="15826"/>
                  <a:pt x="8583" y="15826"/>
                </a:cubicBezTo>
                <a:cubicBezTo>
                  <a:pt x="8611" y="15826"/>
                  <a:pt x="8651" y="15880"/>
                  <a:pt x="8684" y="15950"/>
                </a:cubicBezTo>
                <a:cubicBezTo>
                  <a:pt x="8701" y="15984"/>
                  <a:pt x="8716" y="16023"/>
                  <a:pt x="8727" y="16060"/>
                </a:cubicBezTo>
                <a:cubicBezTo>
                  <a:pt x="8738" y="16097"/>
                  <a:pt x="8743" y="16133"/>
                  <a:pt x="8743" y="16162"/>
                </a:cubicBezTo>
                <a:lnTo>
                  <a:pt x="8743" y="16257"/>
                </a:lnTo>
                <a:lnTo>
                  <a:pt x="8789" y="16180"/>
                </a:lnTo>
                <a:cubicBezTo>
                  <a:pt x="8814" y="16138"/>
                  <a:pt x="8834" y="16077"/>
                  <a:pt x="8834" y="16044"/>
                </a:cubicBezTo>
                <a:cubicBezTo>
                  <a:pt x="8834" y="16013"/>
                  <a:pt x="8856" y="15979"/>
                  <a:pt x="8890" y="15950"/>
                </a:cubicBezTo>
                <a:cubicBezTo>
                  <a:pt x="8925" y="15920"/>
                  <a:pt x="8972" y="15893"/>
                  <a:pt x="9019" y="15873"/>
                </a:cubicBezTo>
                <a:cubicBezTo>
                  <a:pt x="9067" y="15854"/>
                  <a:pt x="9115" y="15841"/>
                  <a:pt x="9155" y="15840"/>
                </a:cubicBezTo>
                <a:cubicBezTo>
                  <a:pt x="9195" y="15838"/>
                  <a:pt x="9226" y="15848"/>
                  <a:pt x="9237" y="15875"/>
                </a:cubicBezTo>
                <a:cubicBezTo>
                  <a:pt x="9245" y="15893"/>
                  <a:pt x="9251" y="15902"/>
                  <a:pt x="9260" y="15900"/>
                </a:cubicBezTo>
                <a:cubicBezTo>
                  <a:pt x="9268" y="15898"/>
                  <a:pt x="9279" y="15885"/>
                  <a:pt x="9296" y="15860"/>
                </a:cubicBezTo>
                <a:cubicBezTo>
                  <a:pt x="9336" y="15801"/>
                  <a:pt x="9337" y="15800"/>
                  <a:pt x="9442" y="15878"/>
                </a:cubicBezTo>
                <a:cubicBezTo>
                  <a:pt x="9476" y="15904"/>
                  <a:pt x="9506" y="15922"/>
                  <a:pt x="9534" y="15931"/>
                </a:cubicBezTo>
                <a:cubicBezTo>
                  <a:pt x="9561" y="15941"/>
                  <a:pt x="9586" y="15942"/>
                  <a:pt x="9609" y="15935"/>
                </a:cubicBezTo>
                <a:cubicBezTo>
                  <a:pt x="9620" y="15932"/>
                  <a:pt x="9629" y="15920"/>
                  <a:pt x="9640" y="15913"/>
                </a:cubicBezTo>
                <a:cubicBezTo>
                  <a:pt x="9651" y="15905"/>
                  <a:pt x="9663" y="15902"/>
                  <a:pt x="9674" y="15889"/>
                </a:cubicBezTo>
                <a:cubicBezTo>
                  <a:pt x="9696" y="15865"/>
                  <a:pt x="9718" y="15831"/>
                  <a:pt x="9741" y="15788"/>
                </a:cubicBezTo>
                <a:cubicBezTo>
                  <a:pt x="9819" y="15645"/>
                  <a:pt x="9861" y="15628"/>
                  <a:pt x="9872" y="15732"/>
                </a:cubicBezTo>
                <a:cubicBezTo>
                  <a:pt x="9879" y="15797"/>
                  <a:pt x="9881" y="15797"/>
                  <a:pt x="9907" y="15749"/>
                </a:cubicBezTo>
                <a:cubicBezTo>
                  <a:pt x="9915" y="15736"/>
                  <a:pt x="9924" y="15727"/>
                  <a:pt x="9934" y="15722"/>
                </a:cubicBezTo>
                <a:cubicBezTo>
                  <a:pt x="9943" y="15718"/>
                  <a:pt x="9954" y="15716"/>
                  <a:pt x="9962" y="15719"/>
                </a:cubicBezTo>
                <a:cubicBezTo>
                  <a:pt x="9978" y="15724"/>
                  <a:pt x="9987" y="15743"/>
                  <a:pt x="9974" y="15771"/>
                </a:cubicBezTo>
                <a:cubicBezTo>
                  <a:pt x="9968" y="15785"/>
                  <a:pt x="9969" y="15809"/>
                  <a:pt x="9974" y="15837"/>
                </a:cubicBezTo>
                <a:cubicBezTo>
                  <a:pt x="9979" y="15860"/>
                  <a:pt x="9989" y="15886"/>
                  <a:pt x="10000" y="15912"/>
                </a:cubicBezTo>
                <a:cubicBezTo>
                  <a:pt x="10000" y="15913"/>
                  <a:pt x="10000" y="15913"/>
                  <a:pt x="10000" y="15913"/>
                </a:cubicBezTo>
                <a:cubicBezTo>
                  <a:pt x="10009" y="15938"/>
                  <a:pt x="10021" y="15960"/>
                  <a:pt x="10033" y="15983"/>
                </a:cubicBezTo>
                <a:cubicBezTo>
                  <a:pt x="10034" y="15984"/>
                  <a:pt x="10034" y="15984"/>
                  <a:pt x="10034" y="15985"/>
                </a:cubicBezTo>
                <a:cubicBezTo>
                  <a:pt x="10035" y="15986"/>
                  <a:pt x="10035" y="15987"/>
                  <a:pt x="10035" y="15988"/>
                </a:cubicBezTo>
                <a:cubicBezTo>
                  <a:pt x="10042" y="16001"/>
                  <a:pt x="10049" y="16014"/>
                  <a:pt x="10056" y="16026"/>
                </a:cubicBezTo>
                <a:cubicBezTo>
                  <a:pt x="10075" y="16055"/>
                  <a:pt x="10094" y="16080"/>
                  <a:pt x="10112" y="16095"/>
                </a:cubicBezTo>
                <a:cubicBezTo>
                  <a:pt x="10144" y="16119"/>
                  <a:pt x="10162" y="16137"/>
                  <a:pt x="10170" y="16159"/>
                </a:cubicBezTo>
                <a:cubicBezTo>
                  <a:pt x="10175" y="16170"/>
                  <a:pt x="10176" y="16180"/>
                  <a:pt x="10177" y="16195"/>
                </a:cubicBezTo>
                <a:cubicBezTo>
                  <a:pt x="10177" y="16210"/>
                  <a:pt x="10176" y="16226"/>
                  <a:pt x="10174" y="16248"/>
                </a:cubicBezTo>
                <a:cubicBezTo>
                  <a:pt x="10170" y="16288"/>
                  <a:pt x="10174" y="16322"/>
                  <a:pt x="10184" y="16347"/>
                </a:cubicBezTo>
                <a:cubicBezTo>
                  <a:pt x="10189" y="16360"/>
                  <a:pt x="10195" y="16370"/>
                  <a:pt x="10202" y="16379"/>
                </a:cubicBezTo>
                <a:cubicBezTo>
                  <a:pt x="10210" y="16387"/>
                  <a:pt x="10219" y="16394"/>
                  <a:pt x="10228" y="16398"/>
                </a:cubicBezTo>
                <a:cubicBezTo>
                  <a:pt x="10245" y="16406"/>
                  <a:pt x="10265" y="16404"/>
                  <a:pt x="10284" y="16391"/>
                </a:cubicBezTo>
                <a:cubicBezTo>
                  <a:pt x="10303" y="16378"/>
                  <a:pt x="10321" y="16354"/>
                  <a:pt x="10336" y="16318"/>
                </a:cubicBezTo>
                <a:cubicBezTo>
                  <a:pt x="10365" y="16243"/>
                  <a:pt x="10377" y="16237"/>
                  <a:pt x="10494" y="16245"/>
                </a:cubicBezTo>
                <a:cubicBezTo>
                  <a:pt x="10554" y="16248"/>
                  <a:pt x="10586" y="16249"/>
                  <a:pt x="10606" y="16240"/>
                </a:cubicBezTo>
                <a:cubicBezTo>
                  <a:pt x="10616" y="16235"/>
                  <a:pt x="10623" y="16228"/>
                  <a:pt x="10629" y="16217"/>
                </a:cubicBezTo>
                <a:cubicBezTo>
                  <a:pt x="10634" y="16206"/>
                  <a:pt x="10639" y="16192"/>
                  <a:pt x="10644" y="16173"/>
                </a:cubicBezTo>
                <a:cubicBezTo>
                  <a:pt x="10652" y="16145"/>
                  <a:pt x="10658" y="16124"/>
                  <a:pt x="10661" y="16107"/>
                </a:cubicBezTo>
                <a:cubicBezTo>
                  <a:pt x="10661" y="16106"/>
                  <a:pt x="10661" y="16106"/>
                  <a:pt x="10661" y="16106"/>
                </a:cubicBezTo>
                <a:cubicBezTo>
                  <a:pt x="10664" y="16088"/>
                  <a:pt x="10666" y="16075"/>
                  <a:pt x="10663" y="16064"/>
                </a:cubicBezTo>
                <a:cubicBezTo>
                  <a:pt x="10661" y="16054"/>
                  <a:pt x="10655" y="16046"/>
                  <a:pt x="10646" y="16038"/>
                </a:cubicBezTo>
                <a:cubicBezTo>
                  <a:pt x="10637" y="16030"/>
                  <a:pt x="10624" y="16021"/>
                  <a:pt x="10607" y="16011"/>
                </a:cubicBezTo>
                <a:cubicBezTo>
                  <a:pt x="10586" y="15999"/>
                  <a:pt x="10572" y="15986"/>
                  <a:pt x="10567" y="15975"/>
                </a:cubicBezTo>
                <a:cubicBezTo>
                  <a:pt x="10562" y="15964"/>
                  <a:pt x="10565" y="15953"/>
                  <a:pt x="10578" y="15941"/>
                </a:cubicBezTo>
                <a:cubicBezTo>
                  <a:pt x="10590" y="15929"/>
                  <a:pt x="10613" y="15916"/>
                  <a:pt x="10645" y="15900"/>
                </a:cubicBezTo>
                <a:cubicBezTo>
                  <a:pt x="10678" y="15884"/>
                  <a:pt x="10722" y="15866"/>
                  <a:pt x="10777" y="15844"/>
                </a:cubicBezTo>
                <a:cubicBezTo>
                  <a:pt x="10880" y="15805"/>
                  <a:pt x="10979" y="15747"/>
                  <a:pt x="10997" y="15716"/>
                </a:cubicBezTo>
                <a:cubicBezTo>
                  <a:pt x="11026" y="15666"/>
                  <a:pt x="11032" y="15666"/>
                  <a:pt x="11058" y="15708"/>
                </a:cubicBezTo>
                <a:cubicBezTo>
                  <a:pt x="11073" y="15734"/>
                  <a:pt x="11103" y="15763"/>
                  <a:pt x="11125" y="15774"/>
                </a:cubicBezTo>
                <a:cubicBezTo>
                  <a:pt x="11147" y="15785"/>
                  <a:pt x="11165" y="15822"/>
                  <a:pt x="11165" y="15855"/>
                </a:cubicBezTo>
                <a:cubicBezTo>
                  <a:pt x="11165" y="15874"/>
                  <a:pt x="11172" y="15890"/>
                  <a:pt x="11182" y="15900"/>
                </a:cubicBezTo>
                <a:cubicBezTo>
                  <a:pt x="11191" y="15910"/>
                  <a:pt x="11204" y="15914"/>
                  <a:pt x="11218" y="15916"/>
                </a:cubicBezTo>
                <a:cubicBezTo>
                  <a:pt x="11223" y="15916"/>
                  <a:pt x="11227" y="15916"/>
                  <a:pt x="11232" y="15916"/>
                </a:cubicBezTo>
                <a:cubicBezTo>
                  <a:pt x="11237" y="15916"/>
                  <a:pt x="11243" y="15914"/>
                  <a:pt x="11249" y="15913"/>
                </a:cubicBezTo>
                <a:cubicBezTo>
                  <a:pt x="11255" y="15912"/>
                  <a:pt x="11260" y="15912"/>
                  <a:pt x="11265" y="15910"/>
                </a:cubicBezTo>
                <a:cubicBezTo>
                  <a:pt x="11266" y="15910"/>
                  <a:pt x="11266" y="15910"/>
                  <a:pt x="11266" y="15910"/>
                </a:cubicBezTo>
                <a:cubicBezTo>
                  <a:pt x="11271" y="15908"/>
                  <a:pt x="11275" y="15907"/>
                  <a:pt x="11279" y="15905"/>
                </a:cubicBezTo>
                <a:cubicBezTo>
                  <a:pt x="11295" y="15897"/>
                  <a:pt x="11312" y="15885"/>
                  <a:pt x="11325" y="15869"/>
                </a:cubicBezTo>
                <a:cubicBezTo>
                  <a:pt x="11355" y="15833"/>
                  <a:pt x="11376" y="15829"/>
                  <a:pt x="11407" y="15852"/>
                </a:cubicBezTo>
                <a:cubicBezTo>
                  <a:pt x="11416" y="15858"/>
                  <a:pt x="11422" y="15866"/>
                  <a:pt x="11427" y="15876"/>
                </a:cubicBezTo>
                <a:cubicBezTo>
                  <a:pt x="11433" y="15887"/>
                  <a:pt x="11436" y="15907"/>
                  <a:pt x="11439" y="15929"/>
                </a:cubicBezTo>
                <a:cubicBezTo>
                  <a:pt x="11442" y="15962"/>
                  <a:pt x="11443" y="16005"/>
                  <a:pt x="11440" y="16081"/>
                </a:cubicBezTo>
                <a:cubicBezTo>
                  <a:pt x="11429" y="16364"/>
                  <a:pt x="11470" y="16469"/>
                  <a:pt x="11617" y="16535"/>
                </a:cubicBezTo>
                <a:cubicBezTo>
                  <a:pt x="11680" y="16562"/>
                  <a:pt x="11745" y="16612"/>
                  <a:pt x="11763" y="16646"/>
                </a:cubicBezTo>
                <a:cubicBezTo>
                  <a:pt x="11783" y="16685"/>
                  <a:pt x="11820" y="16725"/>
                  <a:pt x="11852" y="16749"/>
                </a:cubicBezTo>
                <a:cubicBezTo>
                  <a:pt x="11853" y="16749"/>
                  <a:pt x="11853" y="16748"/>
                  <a:pt x="11853" y="16749"/>
                </a:cubicBezTo>
                <a:cubicBezTo>
                  <a:pt x="11869" y="16760"/>
                  <a:pt x="11884" y="16768"/>
                  <a:pt x="11894" y="16769"/>
                </a:cubicBezTo>
                <a:cubicBezTo>
                  <a:pt x="11900" y="16770"/>
                  <a:pt x="11903" y="16769"/>
                  <a:pt x="11906" y="16766"/>
                </a:cubicBezTo>
                <a:cubicBezTo>
                  <a:pt x="11908" y="16763"/>
                  <a:pt x="11909" y="16759"/>
                  <a:pt x="11909" y="16752"/>
                </a:cubicBezTo>
                <a:cubicBezTo>
                  <a:pt x="11906" y="16732"/>
                  <a:pt x="11913" y="16691"/>
                  <a:pt x="11922" y="16662"/>
                </a:cubicBezTo>
                <a:cubicBezTo>
                  <a:pt x="11935" y="16624"/>
                  <a:pt x="11927" y="16595"/>
                  <a:pt x="11898" y="16566"/>
                </a:cubicBezTo>
                <a:cubicBezTo>
                  <a:pt x="11858" y="16527"/>
                  <a:pt x="11858" y="16523"/>
                  <a:pt x="11894" y="16504"/>
                </a:cubicBezTo>
                <a:cubicBezTo>
                  <a:pt x="11947" y="16477"/>
                  <a:pt x="11966" y="16315"/>
                  <a:pt x="11940" y="16113"/>
                </a:cubicBezTo>
                <a:cubicBezTo>
                  <a:pt x="11920" y="15963"/>
                  <a:pt x="11922" y="15942"/>
                  <a:pt x="11959" y="15916"/>
                </a:cubicBezTo>
                <a:cubicBezTo>
                  <a:pt x="11990" y="15894"/>
                  <a:pt x="12017" y="15899"/>
                  <a:pt x="12058" y="15935"/>
                </a:cubicBezTo>
                <a:cubicBezTo>
                  <a:pt x="12123" y="15992"/>
                  <a:pt x="12123" y="15992"/>
                  <a:pt x="12092" y="16069"/>
                </a:cubicBezTo>
                <a:cubicBezTo>
                  <a:pt x="12085" y="16086"/>
                  <a:pt x="12083" y="16111"/>
                  <a:pt x="12083" y="16142"/>
                </a:cubicBezTo>
                <a:cubicBezTo>
                  <a:pt x="12083" y="16204"/>
                  <a:pt x="12097" y="16292"/>
                  <a:pt x="12121" y="16390"/>
                </a:cubicBezTo>
                <a:cubicBezTo>
                  <a:pt x="12133" y="16438"/>
                  <a:pt x="12147" y="16489"/>
                  <a:pt x="12165" y="16541"/>
                </a:cubicBezTo>
                <a:cubicBezTo>
                  <a:pt x="12229" y="16736"/>
                  <a:pt x="12310" y="16796"/>
                  <a:pt x="12531" y="16811"/>
                </a:cubicBezTo>
                <a:lnTo>
                  <a:pt x="12717" y="16824"/>
                </a:lnTo>
                <a:lnTo>
                  <a:pt x="12818" y="16687"/>
                </a:lnTo>
                <a:cubicBezTo>
                  <a:pt x="12873" y="16612"/>
                  <a:pt x="12928" y="16550"/>
                  <a:pt x="12939" y="16550"/>
                </a:cubicBezTo>
                <a:cubicBezTo>
                  <a:pt x="12951" y="16550"/>
                  <a:pt x="12978" y="16528"/>
                  <a:pt x="13001" y="16501"/>
                </a:cubicBezTo>
                <a:cubicBezTo>
                  <a:pt x="13040" y="16454"/>
                  <a:pt x="13046" y="16454"/>
                  <a:pt x="13089" y="16506"/>
                </a:cubicBezTo>
                <a:cubicBezTo>
                  <a:pt x="13100" y="16520"/>
                  <a:pt x="13109" y="16530"/>
                  <a:pt x="13113" y="16539"/>
                </a:cubicBezTo>
                <a:cubicBezTo>
                  <a:pt x="13118" y="16549"/>
                  <a:pt x="13120" y="16558"/>
                  <a:pt x="13117" y="16569"/>
                </a:cubicBezTo>
                <a:cubicBezTo>
                  <a:pt x="13111" y="16590"/>
                  <a:pt x="13087" y="16618"/>
                  <a:pt x="13038" y="16675"/>
                </a:cubicBezTo>
                <a:cubicBezTo>
                  <a:pt x="12985" y="16737"/>
                  <a:pt x="12918" y="16790"/>
                  <a:pt x="12890" y="16791"/>
                </a:cubicBezTo>
                <a:cubicBezTo>
                  <a:pt x="12868" y="16791"/>
                  <a:pt x="12846" y="16813"/>
                  <a:pt x="12828" y="16845"/>
                </a:cubicBezTo>
                <a:cubicBezTo>
                  <a:pt x="12809" y="16878"/>
                  <a:pt x="12795" y="16921"/>
                  <a:pt x="12785" y="16966"/>
                </a:cubicBezTo>
                <a:cubicBezTo>
                  <a:pt x="12766" y="17055"/>
                  <a:pt x="12768" y="17147"/>
                  <a:pt x="12810" y="17162"/>
                </a:cubicBezTo>
                <a:cubicBezTo>
                  <a:pt x="12843" y="17173"/>
                  <a:pt x="12900" y="17172"/>
                  <a:pt x="13001" y="17156"/>
                </a:cubicBezTo>
                <a:cubicBezTo>
                  <a:pt x="13009" y="17155"/>
                  <a:pt x="13025" y="17120"/>
                  <a:pt x="13035" y="17080"/>
                </a:cubicBezTo>
                <a:cubicBezTo>
                  <a:pt x="13052" y="17016"/>
                  <a:pt x="13381" y="16611"/>
                  <a:pt x="13416" y="16611"/>
                </a:cubicBezTo>
                <a:cubicBezTo>
                  <a:pt x="13435" y="16611"/>
                  <a:pt x="13502" y="16666"/>
                  <a:pt x="13582" y="16745"/>
                </a:cubicBezTo>
                <a:cubicBezTo>
                  <a:pt x="13583" y="16745"/>
                  <a:pt x="13583" y="16745"/>
                  <a:pt x="13583" y="16745"/>
                </a:cubicBezTo>
                <a:cubicBezTo>
                  <a:pt x="13664" y="16823"/>
                  <a:pt x="13758" y="16925"/>
                  <a:pt x="13830" y="17013"/>
                </a:cubicBezTo>
                <a:cubicBezTo>
                  <a:pt x="13921" y="17124"/>
                  <a:pt x="14045" y="17257"/>
                  <a:pt x="14107" y="17307"/>
                </a:cubicBezTo>
                <a:cubicBezTo>
                  <a:pt x="14162" y="17352"/>
                  <a:pt x="14189" y="17376"/>
                  <a:pt x="14198" y="17397"/>
                </a:cubicBezTo>
                <a:cubicBezTo>
                  <a:pt x="14203" y="17407"/>
                  <a:pt x="14204" y="17416"/>
                  <a:pt x="14201" y="17428"/>
                </a:cubicBezTo>
                <a:cubicBezTo>
                  <a:pt x="14198" y="17440"/>
                  <a:pt x="14192" y="17453"/>
                  <a:pt x="14183" y="17471"/>
                </a:cubicBezTo>
                <a:cubicBezTo>
                  <a:pt x="14166" y="17506"/>
                  <a:pt x="14157" y="17527"/>
                  <a:pt x="14160" y="17551"/>
                </a:cubicBezTo>
                <a:cubicBezTo>
                  <a:pt x="14164" y="17576"/>
                  <a:pt x="14181" y="17604"/>
                  <a:pt x="14211" y="17658"/>
                </a:cubicBezTo>
                <a:cubicBezTo>
                  <a:pt x="14247" y="17720"/>
                  <a:pt x="14275" y="17788"/>
                  <a:pt x="14276" y="17809"/>
                </a:cubicBezTo>
                <a:cubicBezTo>
                  <a:pt x="14276" y="17819"/>
                  <a:pt x="14283" y="17835"/>
                  <a:pt x="14295" y="17850"/>
                </a:cubicBezTo>
                <a:cubicBezTo>
                  <a:pt x="14306" y="17865"/>
                  <a:pt x="14322" y="17880"/>
                  <a:pt x="14340" y="17892"/>
                </a:cubicBezTo>
                <a:cubicBezTo>
                  <a:pt x="14369" y="17912"/>
                  <a:pt x="14385" y="17922"/>
                  <a:pt x="14392" y="17921"/>
                </a:cubicBezTo>
                <a:cubicBezTo>
                  <a:pt x="14399" y="17921"/>
                  <a:pt x="14398" y="17912"/>
                  <a:pt x="14393" y="17892"/>
                </a:cubicBezTo>
                <a:cubicBezTo>
                  <a:pt x="14389" y="17881"/>
                  <a:pt x="14391" y="17868"/>
                  <a:pt x="14397" y="17855"/>
                </a:cubicBezTo>
                <a:cubicBezTo>
                  <a:pt x="14403" y="17842"/>
                  <a:pt x="14412" y="17828"/>
                  <a:pt x="14423" y="17817"/>
                </a:cubicBezTo>
                <a:cubicBezTo>
                  <a:pt x="14444" y="17796"/>
                  <a:pt x="14471" y="17785"/>
                  <a:pt x="14487" y="17798"/>
                </a:cubicBezTo>
                <a:cubicBezTo>
                  <a:pt x="14496" y="17806"/>
                  <a:pt x="14532" y="17891"/>
                  <a:pt x="14567" y="17988"/>
                </a:cubicBezTo>
                <a:cubicBezTo>
                  <a:pt x="14591" y="18056"/>
                  <a:pt x="14614" y="18107"/>
                  <a:pt x="14643" y="18152"/>
                </a:cubicBezTo>
                <a:cubicBezTo>
                  <a:pt x="14672" y="18197"/>
                  <a:pt x="14706" y="18236"/>
                  <a:pt x="14754" y="18280"/>
                </a:cubicBezTo>
                <a:cubicBezTo>
                  <a:pt x="14800" y="18323"/>
                  <a:pt x="14830" y="18355"/>
                  <a:pt x="14847" y="18380"/>
                </a:cubicBezTo>
                <a:cubicBezTo>
                  <a:pt x="14864" y="18406"/>
                  <a:pt x="14868" y="18426"/>
                  <a:pt x="14863" y="18444"/>
                </a:cubicBezTo>
                <a:cubicBezTo>
                  <a:pt x="14843" y="18507"/>
                  <a:pt x="14830" y="18573"/>
                  <a:pt x="14824" y="18639"/>
                </a:cubicBezTo>
                <a:cubicBezTo>
                  <a:pt x="14824" y="18639"/>
                  <a:pt x="14824" y="18640"/>
                  <a:pt x="14824" y="18640"/>
                </a:cubicBezTo>
                <a:cubicBezTo>
                  <a:pt x="14818" y="18699"/>
                  <a:pt x="14818" y="18758"/>
                  <a:pt x="14822" y="18816"/>
                </a:cubicBezTo>
                <a:cubicBezTo>
                  <a:pt x="14823" y="18832"/>
                  <a:pt x="14825" y="18848"/>
                  <a:pt x="14827" y="18864"/>
                </a:cubicBezTo>
                <a:cubicBezTo>
                  <a:pt x="14827" y="18865"/>
                  <a:pt x="14827" y="18866"/>
                  <a:pt x="14827" y="18866"/>
                </a:cubicBezTo>
                <a:cubicBezTo>
                  <a:pt x="14832" y="18907"/>
                  <a:pt x="14840" y="18945"/>
                  <a:pt x="14850" y="18982"/>
                </a:cubicBezTo>
                <a:cubicBezTo>
                  <a:pt x="14855" y="19003"/>
                  <a:pt x="14860" y="19024"/>
                  <a:pt x="14867" y="19043"/>
                </a:cubicBezTo>
                <a:cubicBezTo>
                  <a:pt x="14867" y="19044"/>
                  <a:pt x="14868" y="19044"/>
                  <a:pt x="14868" y="19045"/>
                </a:cubicBezTo>
                <a:cubicBezTo>
                  <a:pt x="14871" y="19053"/>
                  <a:pt x="14874" y="19060"/>
                  <a:pt x="14877" y="19067"/>
                </a:cubicBezTo>
                <a:cubicBezTo>
                  <a:pt x="14891" y="19102"/>
                  <a:pt x="14907" y="19135"/>
                  <a:pt x="14926" y="19163"/>
                </a:cubicBezTo>
                <a:cubicBezTo>
                  <a:pt x="14942" y="19185"/>
                  <a:pt x="14954" y="19207"/>
                  <a:pt x="14962" y="19228"/>
                </a:cubicBezTo>
                <a:cubicBezTo>
                  <a:pt x="14962" y="19228"/>
                  <a:pt x="14962" y="19229"/>
                  <a:pt x="14962" y="19229"/>
                </a:cubicBezTo>
                <a:cubicBezTo>
                  <a:pt x="14973" y="19256"/>
                  <a:pt x="14976" y="19277"/>
                  <a:pt x="14974" y="19293"/>
                </a:cubicBezTo>
                <a:cubicBezTo>
                  <a:pt x="14974" y="19294"/>
                  <a:pt x="14974" y="19297"/>
                  <a:pt x="14973" y="19298"/>
                </a:cubicBezTo>
                <a:cubicBezTo>
                  <a:pt x="14973" y="19302"/>
                  <a:pt x="14971" y="19306"/>
                  <a:pt x="14970" y="19309"/>
                </a:cubicBezTo>
                <a:cubicBezTo>
                  <a:pt x="14968" y="19311"/>
                  <a:pt x="14967" y="19313"/>
                  <a:pt x="14964" y="19315"/>
                </a:cubicBezTo>
                <a:cubicBezTo>
                  <a:pt x="14957" y="19319"/>
                  <a:pt x="14949" y="19321"/>
                  <a:pt x="14936" y="19315"/>
                </a:cubicBezTo>
                <a:cubicBezTo>
                  <a:pt x="14898" y="19297"/>
                  <a:pt x="14837" y="19344"/>
                  <a:pt x="14786" y="19414"/>
                </a:cubicBezTo>
                <a:cubicBezTo>
                  <a:pt x="14761" y="19449"/>
                  <a:pt x="14738" y="19489"/>
                  <a:pt x="14721" y="19529"/>
                </a:cubicBezTo>
                <a:cubicBezTo>
                  <a:pt x="14721" y="19529"/>
                  <a:pt x="14721" y="19530"/>
                  <a:pt x="14721" y="19530"/>
                </a:cubicBezTo>
                <a:cubicBezTo>
                  <a:pt x="14713" y="19550"/>
                  <a:pt x="14706" y="19569"/>
                  <a:pt x="14702" y="19588"/>
                </a:cubicBezTo>
                <a:cubicBezTo>
                  <a:pt x="14697" y="19608"/>
                  <a:pt x="14695" y="19626"/>
                  <a:pt x="14696" y="19644"/>
                </a:cubicBezTo>
                <a:cubicBezTo>
                  <a:pt x="14696" y="19660"/>
                  <a:pt x="14700" y="19680"/>
                  <a:pt x="14708" y="19702"/>
                </a:cubicBezTo>
                <a:cubicBezTo>
                  <a:pt x="14708" y="19702"/>
                  <a:pt x="14708" y="19703"/>
                  <a:pt x="14708" y="19703"/>
                </a:cubicBezTo>
                <a:cubicBezTo>
                  <a:pt x="14717" y="19724"/>
                  <a:pt x="14729" y="19747"/>
                  <a:pt x="14744" y="19771"/>
                </a:cubicBezTo>
                <a:cubicBezTo>
                  <a:pt x="14744" y="19771"/>
                  <a:pt x="14744" y="19771"/>
                  <a:pt x="14744" y="19772"/>
                </a:cubicBezTo>
                <a:cubicBezTo>
                  <a:pt x="14773" y="19819"/>
                  <a:pt x="14815" y="19867"/>
                  <a:pt x="14859" y="19905"/>
                </a:cubicBezTo>
                <a:cubicBezTo>
                  <a:pt x="14893" y="19934"/>
                  <a:pt x="14921" y="19983"/>
                  <a:pt x="14921" y="20013"/>
                </a:cubicBezTo>
                <a:cubicBezTo>
                  <a:pt x="14921" y="20062"/>
                  <a:pt x="14934" y="20065"/>
                  <a:pt x="15026" y="20046"/>
                </a:cubicBezTo>
                <a:cubicBezTo>
                  <a:pt x="15106" y="20030"/>
                  <a:pt x="15143" y="20004"/>
                  <a:pt x="15186" y="19930"/>
                </a:cubicBezTo>
                <a:lnTo>
                  <a:pt x="15243" y="19833"/>
                </a:lnTo>
                <a:lnTo>
                  <a:pt x="15313" y="19941"/>
                </a:lnTo>
                <a:cubicBezTo>
                  <a:pt x="15370" y="20026"/>
                  <a:pt x="15411" y="20056"/>
                  <a:pt x="15513" y="20082"/>
                </a:cubicBezTo>
                <a:cubicBezTo>
                  <a:pt x="15572" y="20098"/>
                  <a:pt x="15606" y="20104"/>
                  <a:pt x="15635" y="20099"/>
                </a:cubicBezTo>
                <a:cubicBezTo>
                  <a:pt x="15663" y="20095"/>
                  <a:pt x="15686" y="20079"/>
                  <a:pt x="15723" y="20049"/>
                </a:cubicBezTo>
                <a:cubicBezTo>
                  <a:pt x="15748" y="20028"/>
                  <a:pt x="15767" y="20006"/>
                  <a:pt x="15781" y="19983"/>
                </a:cubicBezTo>
                <a:cubicBezTo>
                  <a:pt x="15807" y="19938"/>
                  <a:pt x="15810" y="19888"/>
                  <a:pt x="15790" y="19838"/>
                </a:cubicBezTo>
                <a:cubicBezTo>
                  <a:pt x="15780" y="19813"/>
                  <a:pt x="15764" y="19788"/>
                  <a:pt x="15742" y="19763"/>
                </a:cubicBezTo>
                <a:cubicBezTo>
                  <a:pt x="15686" y="19700"/>
                  <a:pt x="15684" y="19687"/>
                  <a:pt x="15714" y="19639"/>
                </a:cubicBezTo>
                <a:cubicBezTo>
                  <a:pt x="15732" y="19609"/>
                  <a:pt x="15775" y="19562"/>
                  <a:pt x="15810" y="19534"/>
                </a:cubicBezTo>
                <a:cubicBezTo>
                  <a:pt x="15865" y="19489"/>
                  <a:pt x="15868" y="19479"/>
                  <a:pt x="15838" y="19445"/>
                </a:cubicBezTo>
                <a:cubicBezTo>
                  <a:pt x="15819" y="19424"/>
                  <a:pt x="15803" y="19392"/>
                  <a:pt x="15803" y="19373"/>
                </a:cubicBezTo>
                <a:cubicBezTo>
                  <a:pt x="15803" y="19361"/>
                  <a:pt x="15795" y="19347"/>
                  <a:pt x="15783" y="19333"/>
                </a:cubicBezTo>
                <a:cubicBezTo>
                  <a:pt x="15781" y="19330"/>
                  <a:pt x="15779" y="19327"/>
                  <a:pt x="15776" y="19324"/>
                </a:cubicBezTo>
                <a:cubicBezTo>
                  <a:pt x="15768" y="19316"/>
                  <a:pt x="15759" y="19309"/>
                  <a:pt x="15748" y="19300"/>
                </a:cubicBezTo>
                <a:cubicBezTo>
                  <a:pt x="15725" y="19282"/>
                  <a:pt x="15700" y="19264"/>
                  <a:pt x="15676" y="19256"/>
                </a:cubicBezTo>
                <a:cubicBezTo>
                  <a:pt x="15659" y="19249"/>
                  <a:pt x="15643" y="19248"/>
                  <a:pt x="15633" y="19253"/>
                </a:cubicBezTo>
                <a:cubicBezTo>
                  <a:pt x="15614" y="19263"/>
                  <a:pt x="15583" y="19261"/>
                  <a:pt x="15562" y="19251"/>
                </a:cubicBezTo>
                <a:cubicBezTo>
                  <a:pt x="15529" y="19234"/>
                  <a:pt x="15531" y="19225"/>
                  <a:pt x="15574" y="19171"/>
                </a:cubicBezTo>
                <a:cubicBezTo>
                  <a:pt x="15637" y="19093"/>
                  <a:pt x="15635" y="19070"/>
                  <a:pt x="15563" y="18981"/>
                </a:cubicBezTo>
                <a:cubicBezTo>
                  <a:pt x="15540" y="18953"/>
                  <a:pt x="15526" y="18929"/>
                  <a:pt x="15519" y="18905"/>
                </a:cubicBezTo>
                <a:cubicBezTo>
                  <a:pt x="15511" y="18881"/>
                  <a:pt x="15511" y="18855"/>
                  <a:pt x="15516" y="18822"/>
                </a:cubicBezTo>
                <a:cubicBezTo>
                  <a:pt x="15523" y="18769"/>
                  <a:pt x="15510" y="18681"/>
                  <a:pt x="15481" y="18592"/>
                </a:cubicBezTo>
                <a:cubicBezTo>
                  <a:pt x="15428" y="18426"/>
                  <a:pt x="15312" y="18318"/>
                  <a:pt x="15147" y="18283"/>
                </a:cubicBezTo>
                <a:cubicBezTo>
                  <a:pt x="15092" y="18271"/>
                  <a:pt x="15023" y="18240"/>
                  <a:pt x="14994" y="18215"/>
                </a:cubicBezTo>
                <a:cubicBezTo>
                  <a:pt x="14968" y="18192"/>
                  <a:pt x="14955" y="18180"/>
                  <a:pt x="14954" y="18166"/>
                </a:cubicBezTo>
                <a:cubicBezTo>
                  <a:pt x="14953" y="18153"/>
                  <a:pt x="14965" y="18138"/>
                  <a:pt x="14987" y="18106"/>
                </a:cubicBezTo>
                <a:cubicBezTo>
                  <a:pt x="15022" y="18056"/>
                  <a:pt x="15029" y="18016"/>
                  <a:pt x="15019" y="17914"/>
                </a:cubicBezTo>
                <a:cubicBezTo>
                  <a:pt x="15013" y="17854"/>
                  <a:pt x="15008" y="17822"/>
                  <a:pt x="14994" y="17801"/>
                </a:cubicBezTo>
                <a:cubicBezTo>
                  <a:pt x="14980" y="17780"/>
                  <a:pt x="14957" y="17771"/>
                  <a:pt x="14912" y="17756"/>
                </a:cubicBezTo>
                <a:cubicBezTo>
                  <a:pt x="14768" y="17706"/>
                  <a:pt x="14768" y="17705"/>
                  <a:pt x="14752" y="17610"/>
                </a:cubicBezTo>
                <a:cubicBezTo>
                  <a:pt x="14747" y="17583"/>
                  <a:pt x="14739" y="17560"/>
                  <a:pt x="14728" y="17542"/>
                </a:cubicBezTo>
                <a:cubicBezTo>
                  <a:pt x="14718" y="17523"/>
                  <a:pt x="14705" y="17509"/>
                  <a:pt x="14691" y="17504"/>
                </a:cubicBezTo>
                <a:cubicBezTo>
                  <a:pt x="14645" y="17488"/>
                  <a:pt x="14645" y="17488"/>
                  <a:pt x="14696" y="17367"/>
                </a:cubicBezTo>
                <a:cubicBezTo>
                  <a:pt x="14726" y="17295"/>
                  <a:pt x="14843" y="17126"/>
                  <a:pt x="14956" y="16978"/>
                </a:cubicBezTo>
                <a:cubicBezTo>
                  <a:pt x="15041" y="16867"/>
                  <a:pt x="15123" y="16768"/>
                  <a:pt x="15166" y="16730"/>
                </a:cubicBezTo>
                <a:cubicBezTo>
                  <a:pt x="15180" y="16718"/>
                  <a:pt x="15189" y="16713"/>
                  <a:pt x="15193" y="16716"/>
                </a:cubicBezTo>
                <a:cubicBezTo>
                  <a:pt x="15204" y="16725"/>
                  <a:pt x="15209" y="16790"/>
                  <a:pt x="15202" y="16860"/>
                </a:cubicBezTo>
                <a:cubicBezTo>
                  <a:pt x="15199" y="16891"/>
                  <a:pt x="15197" y="16914"/>
                  <a:pt x="15197" y="16935"/>
                </a:cubicBezTo>
                <a:cubicBezTo>
                  <a:pt x="15197" y="16935"/>
                  <a:pt x="15197" y="16936"/>
                  <a:pt x="15197" y="16936"/>
                </a:cubicBezTo>
                <a:cubicBezTo>
                  <a:pt x="15198" y="16956"/>
                  <a:pt x="15201" y="16972"/>
                  <a:pt x="15208" y="16989"/>
                </a:cubicBezTo>
                <a:cubicBezTo>
                  <a:pt x="15208" y="16989"/>
                  <a:pt x="15208" y="16990"/>
                  <a:pt x="15208" y="16990"/>
                </a:cubicBezTo>
                <a:cubicBezTo>
                  <a:pt x="15216" y="17008"/>
                  <a:pt x="15228" y="17026"/>
                  <a:pt x="15245" y="17048"/>
                </a:cubicBezTo>
                <a:cubicBezTo>
                  <a:pt x="15263" y="17071"/>
                  <a:pt x="15286" y="17097"/>
                  <a:pt x="15317" y="17133"/>
                </a:cubicBezTo>
                <a:cubicBezTo>
                  <a:pt x="15360" y="17183"/>
                  <a:pt x="15400" y="17223"/>
                  <a:pt x="15440" y="17254"/>
                </a:cubicBezTo>
                <a:cubicBezTo>
                  <a:pt x="15481" y="17285"/>
                  <a:pt x="15520" y="17306"/>
                  <a:pt x="15560" y="17320"/>
                </a:cubicBezTo>
                <a:cubicBezTo>
                  <a:pt x="15624" y="17343"/>
                  <a:pt x="15678" y="17359"/>
                  <a:pt x="15680" y="17355"/>
                </a:cubicBezTo>
                <a:cubicBezTo>
                  <a:pt x="15682" y="17352"/>
                  <a:pt x="15701" y="17305"/>
                  <a:pt x="15722" y="17251"/>
                </a:cubicBezTo>
                <a:cubicBezTo>
                  <a:pt x="15745" y="17190"/>
                  <a:pt x="15770" y="17161"/>
                  <a:pt x="15791" y="17172"/>
                </a:cubicBezTo>
                <a:cubicBezTo>
                  <a:pt x="15809" y="17181"/>
                  <a:pt x="15834" y="17160"/>
                  <a:pt x="15849" y="17123"/>
                </a:cubicBezTo>
                <a:cubicBezTo>
                  <a:pt x="15858" y="17101"/>
                  <a:pt x="15860" y="17071"/>
                  <a:pt x="15858" y="17034"/>
                </a:cubicBezTo>
                <a:cubicBezTo>
                  <a:pt x="15856" y="16997"/>
                  <a:pt x="15849" y="16954"/>
                  <a:pt x="15837" y="16908"/>
                </a:cubicBezTo>
                <a:cubicBezTo>
                  <a:pt x="15814" y="16816"/>
                  <a:pt x="15773" y="16714"/>
                  <a:pt x="15722" y="16624"/>
                </a:cubicBezTo>
                <a:cubicBezTo>
                  <a:pt x="15633" y="16469"/>
                  <a:pt x="15651" y="16434"/>
                  <a:pt x="15792" y="16496"/>
                </a:cubicBezTo>
                <a:cubicBezTo>
                  <a:pt x="15813" y="16505"/>
                  <a:pt x="15830" y="16514"/>
                  <a:pt x="15843" y="16525"/>
                </a:cubicBezTo>
                <a:cubicBezTo>
                  <a:pt x="15850" y="16531"/>
                  <a:pt x="15855" y="16540"/>
                  <a:pt x="15861" y="16548"/>
                </a:cubicBezTo>
                <a:cubicBezTo>
                  <a:pt x="15867" y="16555"/>
                  <a:pt x="15873" y="16560"/>
                  <a:pt x="15879" y="16571"/>
                </a:cubicBezTo>
                <a:cubicBezTo>
                  <a:pt x="15890" y="16593"/>
                  <a:pt x="15900" y="16624"/>
                  <a:pt x="15913" y="16666"/>
                </a:cubicBezTo>
                <a:cubicBezTo>
                  <a:pt x="15926" y="16709"/>
                  <a:pt x="15941" y="16764"/>
                  <a:pt x="15960" y="16837"/>
                </a:cubicBezTo>
                <a:cubicBezTo>
                  <a:pt x="16034" y="17112"/>
                  <a:pt x="16047" y="17139"/>
                  <a:pt x="16104" y="17147"/>
                </a:cubicBezTo>
                <a:cubicBezTo>
                  <a:pt x="16125" y="17151"/>
                  <a:pt x="16142" y="17149"/>
                  <a:pt x="16154" y="17141"/>
                </a:cubicBezTo>
                <a:cubicBezTo>
                  <a:pt x="16156" y="17141"/>
                  <a:pt x="16156" y="17138"/>
                  <a:pt x="16157" y="17137"/>
                </a:cubicBezTo>
                <a:cubicBezTo>
                  <a:pt x="16162" y="17133"/>
                  <a:pt x="16164" y="17126"/>
                  <a:pt x="16167" y="17121"/>
                </a:cubicBezTo>
                <a:cubicBezTo>
                  <a:pt x="16170" y="17116"/>
                  <a:pt x="16174" y="17112"/>
                  <a:pt x="16176" y="17105"/>
                </a:cubicBezTo>
                <a:cubicBezTo>
                  <a:pt x="16178" y="17100"/>
                  <a:pt x="16179" y="17093"/>
                  <a:pt x="16180" y="17087"/>
                </a:cubicBezTo>
                <a:cubicBezTo>
                  <a:pt x="16180" y="17083"/>
                  <a:pt x="16180" y="17077"/>
                  <a:pt x="16180" y="17073"/>
                </a:cubicBezTo>
                <a:cubicBezTo>
                  <a:pt x="16180" y="17064"/>
                  <a:pt x="16180" y="17057"/>
                  <a:pt x="16180" y="17047"/>
                </a:cubicBezTo>
                <a:cubicBezTo>
                  <a:pt x="16180" y="17047"/>
                  <a:pt x="16180" y="17046"/>
                  <a:pt x="16180" y="17046"/>
                </a:cubicBezTo>
                <a:cubicBezTo>
                  <a:pt x="16178" y="17008"/>
                  <a:pt x="16172" y="16964"/>
                  <a:pt x="16157" y="16902"/>
                </a:cubicBezTo>
                <a:cubicBezTo>
                  <a:pt x="16145" y="16851"/>
                  <a:pt x="16141" y="16811"/>
                  <a:pt x="16140" y="16778"/>
                </a:cubicBezTo>
                <a:cubicBezTo>
                  <a:pt x="16139" y="16756"/>
                  <a:pt x="16139" y="16734"/>
                  <a:pt x="16144" y="16720"/>
                </a:cubicBezTo>
                <a:cubicBezTo>
                  <a:pt x="16147" y="16707"/>
                  <a:pt x="16153" y="16696"/>
                  <a:pt x="16161" y="16688"/>
                </a:cubicBezTo>
                <a:cubicBezTo>
                  <a:pt x="16169" y="16681"/>
                  <a:pt x="16178" y="16675"/>
                  <a:pt x="16190" y="16671"/>
                </a:cubicBezTo>
                <a:cubicBezTo>
                  <a:pt x="16202" y="16668"/>
                  <a:pt x="16216" y="16667"/>
                  <a:pt x="16232" y="16668"/>
                </a:cubicBezTo>
                <a:cubicBezTo>
                  <a:pt x="16233" y="16668"/>
                  <a:pt x="16233" y="16668"/>
                  <a:pt x="16233" y="16668"/>
                </a:cubicBezTo>
                <a:cubicBezTo>
                  <a:pt x="16266" y="16669"/>
                  <a:pt x="16307" y="16680"/>
                  <a:pt x="16358" y="16698"/>
                </a:cubicBezTo>
                <a:cubicBezTo>
                  <a:pt x="16407" y="16715"/>
                  <a:pt x="16471" y="16730"/>
                  <a:pt x="16498" y="16730"/>
                </a:cubicBezTo>
                <a:cubicBezTo>
                  <a:pt x="16548" y="16731"/>
                  <a:pt x="16549" y="16729"/>
                  <a:pt x="16512" y="16625"/>
                </a:cubicBezTo>
                <a:cubicBezTo>
                  <a:pt x="16501" y="16594"/>
                  <a:pt x="16487" y="16569"/>
                  <a:pt x="16473" y="16550"/>
                </a:cubicBezTo>
                <a:cubicBezTo>
                  <a:pt x="16459" y="16532"/>
                  <a:pt x="16445" y="16520"/>
                  <a:pt x="16434" y="16520"/>
                </a:cubicBezTo>
                <a:cubicBezTo>
                  <a:pt x="16399" y="16520"/>
                  <a:pt x="16382" y="16506"/>
                  <a:pt x="16382" y="16486"/>
                </a:cubicBezTo>
                <a:cubicBezTo>
                  <a:pt x="16382" y="16466"/>
                  <a:pt x="16400" y="16440"/>
                  <a:pt x="16435" y="16416"/>
                </a:cubicBezTo>
                <a:cubicBezTo>
                  <a:pt x="16475" y="16388"/>
                  <a:pt x="16528" y="16378"/>
                  <a:pt x="16568" y="16388"/>
                </a:cubicBezTo>
                <a:cubicBezTo>
                  <a:pt x="16587" y="16393"/>
                  <a:pt x="16603" y="16395"/>
                  <a:pt x="16615" y="16393"/>
                </a:cubicBezTo>
                <a:cubicBezTo>
                  <a:pt x="16628" y="16391"/>
                  <a:pt x="16638" y="16385"/>
                  <a:pt x="16648" y="16371"/>
                </a:cubicBezTo>
                <a:cubicBezTo>
                  <a:pt x="16667" y="16344"/>
                  <a:pt x="16683" y="16290"/>
                  <a:pt x="16709" y="16191"/>
                </a:cubicBezTo>
                <a:cubicBezTo>
                  <a:pt x="16741" y="16068"/>
                  <a:pt x="16758" y="16045"/>
                  <a:pt x="16957" y="15898"/>
                </a:cubicBezTo>
                <a:cubicBezTo>
                  <a:pt x="17146" y="15758"/>
                  <a:pt x="17189" y="15738"/>
                  <a:pt x="17308" y="15734"/>
                </a:cubicBezTo>
                <a:cubicBezTo>
                  <a:pt x="17417" y="15731"/>
                  <a:pt x="17492" y="15722"/>
                  <a:pt x="17552" y="15709"/>
                </a:cubicBezTo>
                <a:cubicBezTo>
                  <a:pt x="17592" y="15700"/>
                  <a:pt x="17631" y="15690"/>
                  <a:pt x="17650" y="15676"/>
                </a:cubicBezTo>
                <a:cubicBezTo>
                  <a:pt x="17667" y="15665"/>
                  <a:pt x="17675" y="15652"/>
                  <a:pt x="17677" y="15637"/>
                </a:cubicBezTo>
                <a:cubicBezTo>
                  <a:pt x="17693" y="15525"/>
                  <a:pt x="17641" y="15495"/>
                  <a:pt x="17431" y="15495"/>
                </a:cubicBezTo>
                <a:cubicBezTo>
                  <a:pt x="17131" y="15495"/>
                  <a:pt x="17133" y="15439"/>
                  <a:pt x="17444" y="15217"/>
                </a:cubicBezTo>
                <a:lnTo>
                  <a:pt x="17625" y="15088"/>
                </a:lnTo>
                <a:lnTo>
                  <a:pt x="17694" y="14726"/>
                </a:lnTo>
                <a:lnTo>
                  <a:pt x="17763" y="14365"/>
                </a:lnTo>
                <a:lnTo>
                  <a:pt x="18000" y="14259"/>
                </a:lnTo>
                <a:cubicBezTo>
                  <a:pt x="18230" y="14156"/>
                  <a:pt x="18236" y="14151"/>
                  <a:pt x="18236" y="14063"/>
                </a:cubicBezTo>
                <a:cubicBezTo>
                  <a:pt x="18236" y="13979"/>
                  <a:pt x="18230" y="13973"/>
                  <a:pt x="18157" y="13974"/>
                </a:cubicBezTo>
                <a:cubicBezTo>
                  <a:pt x="18113" y="13975"/>
                  <a:pt x="17994" y="14010"/>
                  <a:pt x="17893" y="14053"/>
                </a:cubicBezTo>
                <a:lnTo>
                  <a:pt x="17708" y="14132"/>
                </a:lnTo>
                <a:lnTo>
                  <a:pt x="17543" y="13971"/>
                </a:lnTo>
                <a:cubicBezTo>
                  <a:pt x="17451" y="13882"/>
                  <a:pt x="17376" y="13793"/>
                  <a:pt x="17376" y="13771"/>
                </a:cubicBezTo>
                <a:cubicBezTo>
                  <a:pt x="17376" y="13750"/>
                  <a:pt x="17406" y="13726"/>
                  <a:pt x="17443" y="13721"/>
                </a:cubicBezTo>
                <a:cubicBezTo>
                  <a:pt x="17524" y="13708"/>
                  <a:pt x="17548" y="13670"/>
                  <a:pt x="17649" y="13400"/>
                </a:cubicBezTo>
                <a:cubicBezTo>
                  <a:pt x="17671" y="13341"/>
                  <a:pt x="17688" y="13295"/>
                  <a:pt x="17699" y="13256"/>
                </a:cubicBezTo>
                <a:cubicBezTo>
                  <a:pt x="17700" y="13256"/>
                  <a:pt x="17699" y="13256"/>
                  <a:pt x="17699" y="13255"/>
                </a:cubicBezTo>
                <a:cubicBezTo>
                  <a:pt x="17711" y="13217"/>
                  <a:pt x="17719" y="13186"/>
                  <a:pt x="17721" y="13157"/>
                </a:cubicBezTo>
                <a:cubicBezTo>
                  <a:pt x="17727" y="13100"/>
                  <a:pt x="17716" y="13050"/>
                  <a:pt x="17692" y="12960"/>
                </a:cubicBezTo>
                <a:lnTo>
                  <a:pt x="17658" y="12830"/>
                </a:lnTo>
                <a:lnTo>
                  <a:pt x="17786" y="12657"/>
                </a:lnTo>
                <a:cubicBezTo>
                  <a:pt x="17847" y="12574"/>
                  <a:pt x="17878" y="12535"/>
                  <a:pt x="17902" y="12518"/>
                </a:cubicBezTo>
                <a:cubicBezTo>
                  <a:pt x="17904" y="12516"/>
                  <a:pt x="17907" y="12512"/>
                  <a:pt x="17910" y="12511"/>
                </a:cubicBezTo>
                <a:cubicBezTo>
                  <a:pt x="17910" y="12511"/>
                  <a:pt x="17911" y="12511"/>
                  <a:pt x="17911" y="12511"/>
                </a:cubicBezTo>
                <a:cubicBezTo>
                  <a:pt x="17921" y="12505"/>
                  <a:pt x="17931" y="12503"/>
                  <a:pt x="17941" y="12506"/>
                </a:cubicBezTo>
                <a:cubicBezTo>
                  <a:pt x="17941" y="12506"/>
                  <a:pt x="17942" y="12506"/>
                  <a:pt x="17942" y="12506"/>
                </a:cubicBezTo>
                <a:cubicBezTo>
                  <a:pt x="17953" y="12510"/>
                  <a:pt x="17965" y="12517"/>
                  <a:pt x="17982" y="12529"/>
                </a:cubicBezTo>
                <a:cubicBezTo>
                  <a:pt x="18015" y="12552"/>
                  <a:pt x="18034" y="12577"/>
                  <a:pt x="18038" y="12616"/>
                </a:cubicBezTo>
                <a:cubicBezTo>
                  <a:pt x="18038" y="12616"/>
                  <a:pt x="18038" y="12617"/>
                  <a:pt x="18038" y="12617"/>
                </a:cubicBezTo>
                <a:cubicBezTo>
                  <a:pt x="18042" y="12656"/>
                  <a:pt x="18032" y="12708"/>
                  <a:pt x="18010" y="12785"/>
                </a:cubicBezTo>
                <a:cubicBezTo>
                  <a:pt x="17999" y="12821"/>
                  <a:pt x="18012" y="12840"/>
                  <a:pt x="18057" y="12855"/>
                </a:cubicBezTo>
                <a:cubicBezTo>
                  <a:pt x="18069" y="12859"/>
                  <a:pt x="18080" y="12861"/>
                  <a:pt x="18090" y="12861"/>
                </a:cubicBezTo>
                <a:cubicBezTo>
                  <a:pt x="18091" y="12861"/>
                  <a:pt x="18092" y="12860"/>
                  <a:pt x="18092" y="12860"/>
                </a:cubicBezTo>
                <a:cubicBezTo>
                  <a:pt x="18104" y="12859"/>
                  <a:pt x="18116" y="12852"/>
                  <a:pt x="18128" y="12844"/>
                </a:cubicBezTo>
                <a:cubicBezTo>
                  <a:pt x="18146" y="12832"/>
                  <a:pt x="18166" y="12812"/>
                  <a:pt x="18194" y="12777"/>
                </a:cubicBezTo>
                <a:cubicBezTo>
                  <a:pt x="18236" y="12723"/>
                  <a:pt x="18270" y="12662"/>
                  <a:pt x="18270" y="12640"/>
                </a:cubicBezTo>
                <a:cubicBezTo>
                  <a:pt x="18270" y="12618"/>
                  <a:pt x="18285" y="12592"/>
                  <a:pt x="18304" y="12582"/>
                </a:cubicBezTo>
                <a:cubicBezTo>
                  <a:pt x="18322" y="12572"/>
                  <a:pt x="18332" y="12554"/>
                  <a:pt x="18326" y="12541"/>
                </a:cubicBezTo>
                <a:cubicBezTo>
                  <a:pt x="18320" y="12528"/>
                  <a:pt x="18331" y="12477"/>
                  <a:pt x="18349" y="12430"/>
                </a:cubicBezTo>
                <a:cubicBezTo>
                  <a:pt x="18360" y="12403"/>
                  <a:pt x="18367" y="12376"/>
                  <a:pt x="18373" y="12349"/>
                </a:cubicBezTo>
                <a:cubicBezTo>
                  <a:pt x="18383" y="12294"/>
                  <a:pt x="18384" y="12238"/>
                  <a:pt x="18374" y="12171"/>
                </a:cubicBezTo>
                <a:cubicBezTo>
                  <a:pt x="18368" y="12138"/>
                  <a:pt x="18360" y="12103"/>
                  <a:pt x="18350" y="12063"/>
                </a:cubicBezTo>
                <a:cubicBezTo>
                  <a:pt x="18331" y="11992"/>
                  <a:pt x="18326" y="11932"/>
                  <a:pt x="18338" y="11922"/>
                </a:cubicBezTo>
                <a:cubicBezTo>
                  <a:pt x="18350" y="11913"/>
                  <a:pt x="18482" y="11949"/>
                  <a:pt x="18632" y="12002"/>
                </a:cubicBezTo>
                <a:cubicBezTo>
                  <a:pt x="18750" y="12044"/>
                  <a:pt x="18811" y="12063"/>
                  <a:pt x="18856" y="12072"/>
                </a:cubicBezTo>
                <a:cubicBezTo>
                  <a:pt x="18856" y="12072"/>
                  <a:pt x="18857" y="12072"/>
                  <a:pt x="18857" y="12072"/>
                </a:cubicBezTo>
                <a:cubicBezTo>
                  <a:pt x="18883" y="12077"/>
                  <a:pt x="18911" y="12080"/>
                  <a:pt x="18928" y="12074"/>
                </a:cubicBezTo>
                <a:cubicBezTo>
                  <a:pt x="18928" y="12074"/>
                  <a:pt x="18929" y="12074"/>
                  <a:pt x="18929" y="12074"/>
                </a:cubicBezTo>
                <a:cubicBezTo>
                  <a:pt x="18930" y="12074"/>
                  <a:pt x="18932" y="12074"/>
                  <a:pt x="18933" y="12073"/>
                </a:cubicBezTo>
                <a:cubicBezTo>
                  <a:pt x="18950" y="12067"/>
                  <a:pt x="18967" y="12057"/>
                  <a:pt x="18989" y="12043"/>
                </a:cubicBezTo>
                <a:cubicBezTo>
                  <a:pt x="19035" y="12012"/>
                  <a:pt x="19086" y="11990"/>
                  <a:pt x="19100" y="11993"/>
                </a:cubicBezTo>
                <a:cubicBezTo>
                  <a:pt x="19115" y="11997"/>
                  <a:pt x="19133" y="11984"/>
                  <a:pt x="19142" y="11966"/>
                </a:cubicBezTo>
                <a:cubicBezTo>
                  <a:pt x="19152" y="11944"/>
                  <a:pt x="19176" y="11957"/>
                  <a:pt x="19212" y="12002"/>
                </a:cubicBezTo>
                <a:cubicBezTo>
                  <a:pt x="19262" y="12064"/>
                  <a:pt x="19274" y="12067"/>
                  <a:pt x="19340" y="12033"/>
                </a:cubicBezTo>
                <a:cubicBezTo>
                  <a:pt x="19450" y="11976"/>
                  <a:pt x="19450" y="11976"/>
                  <a:pt x="19479" y="12089"/>
                </a:cubicBezTo>
                <a:cubicBezTo>
                  <a:pt x="19494" y="12143"/>
                  <a:pt x="19508" y="12172"/>
                  <a:pt x="19532" y="12183"/>
                </a:cubicBezTo>
                <a:cubicBezTo>
                  <a:pt x="19556" y="12194"/>
                  <a:pt x="19590" y="12186"/>
                  <a:pt x="19645" y="12163"/>
                </a:cubicBezTo>
                <a:cubicBezTo>
                  <a:pt x="19688" y="12145"/>
                  <a:pt x="19700" y="12154"/>
                  <a:pt x="19712" y="12211"/>
                </a:cubicBezTo>
                <a:cubicBezTo>
                  <a:pt x="19718" y="12244"/>
                  <a:pt x="19721" y="12260"/>
                  <a:pt x="19725" y="12262"/>
                </a:cubicBezTo>
                <a:cubicBezTo>
                  <a:pt x="19729" y="12263"/>
                  <a:pt x="19734" y="12249"/>
                  <a:pt x="19743" y="12222"/>
                </a:cubicBezTo>
                <a:cubicBezTo>
                  <a:pt x="19752" y="12190"/>
                  <a:pt x="19761" y="12095"/>
                  <a:pt x="19762" y="12010"/>
                </a:cubicBezTo>
                <a:cubicBezTo>
                  <a:pt x="19762" y="11926"/>
                  <a:pt x="19769" y="11850"/>
                  <a:pt x="19776" y="11841"/>
                </a:cubicBezTo>
                <a:cubicBezTo>
                  <a:pt x="19783" y="11832"/>
                  <a:pt x="19823" y="11834"/>
                  <a:pt x="19865" y="11847"/>
                </a:cubicBezTo>
                <a:cubicBezTo>
                  <a:pt x="19922" y="11864"/>
                  <a:pt x="19944" y="11858"/>
                  <a:pt x="19953" y="11828"/>
                </a:cubicBezTo>
                <a:cubicBezTo>
                  <a:pt x="19961" y="11800"/>
                  <a:pt x="20003" y="11787"/>
                  <a:pt x="20078" y="11787"/>
                </a:cubicBezTo>
                <a:cubicBezTo>
                  <a:pt x="20141" y="11787"/>
                  <a:pt x="20271" y="11767"/>
                  <a:pt x="20368" y="11743"/>
                </a:cubicBezTo>
                <a:cubicBezTo>
                  <a:pt x="20464" y="11719"/>
                  <a:pt x="20632" y="11689"/>
                  <a:pt x="20741" y="11679"/>
                </a:cubicBezTo>
                <a:lnTo>
                  <a:pt x="20940" y="11661"/>
                </a:lnTo>
                <a:lnTo>
                  <a:pt x="21019" y="11533"/>
                </a:lnTo>
                <a:cubicBezTo>
                  <a:pt x="21065" y="11457"/>
                  <a:pt x="21098" y="11371"/>
                  <a:pt x="21098" y="11324"/>
                </a:cubicBezTo>
                <a:cubicBezTo>
                  <a:pt x="21098" y="11299"/>
                  <a:pt x="21092" y="11269"/>
                  <a:pt x="21083" y="11238"/>
                </a:cubicBezTo>
                <a:cubicBezTo>
                  <a:pt x="21081" y="11227"/>
                  <a:pt x="21076" y="11217"/>
                  <a:pt x="21073" y="11206"/>
                </a:cubicBezTo>
                <a:cubicBezTo>
                  <a:pt x="21067" y="11191"/>
                  <a:pt x="21062" y="11177"/>
                  <a:pt x="21055" y="11162"/>
                </a:cubicBezTo>
                <a:cubicBezTo>
                  <a:pt x="21035" y="11113"/>
                  <a:pt x="21010" y="11065"/>
                  <a:pt x="20983" y="11026"/>
                </a:cubicBezTo>
                <a:cubicBezTo>
                  <a:pt x="20963" y="10998"/>
                  <a:pt x="20942" y="10976"/>
                  <a:pt x="20923" y="10962"/>
                </a:cubicBezTo>
                <a:cubicBezTo>
                  <a:pt x="20825" y="10895"/>
                  <a:pt x="20609" y="10844"/>
                  <a:pt x="20562" y="10876"/>
                </a:cubicBezTo>
                <a:cubicBezTo>
                  <a:pt x="20516" y="10909"/>
                  <a:pt x="19949" y="11137"/>
                  <a:pt x="19841" y="11167"/>
                </a:cubicBezTo>
                <a:cubicBezTo>
                  <a:pt x="19802" y="11177"/>
                  <a:pt x="19699" y="11245"/>
                  <a:pt x="19613" y="11316"/>
                </a:cubicBezTo>
                <a:cubicBezTo>
                  <a:pt x="19561" y="11359"/>
                  <a:pt x="19531" y="11383"/>
                  <a:pt x="19504" y="11401"/>
                </a:cubicBezTo>
                <a:cubicBezTo>
                  <a:pt x="19494" y="11408"/>
                  <a:pt x="19483" y="11414"/>
                  <a:pt x="19475" y="11418"/>
                </a:cubicBezTo>
                <a:cubicBezTo>
                  <a:pt x="19469" y="11420"/>
                  <a:pt x="19464" y="11424"/>
                  <a:pt x="19459" y="11425"/>
                </a:cubicBezTo>
                <a:cubicBezTo>
                  <a:pt x="19444" y="11429"/>
                  <a:pt x="19432" y="11430"/>
                  <a:pt x="19417" y="11426"/>
                </a:cubicBezTo>
                <a:cubicBezTo>
                  <a:pt x="19400" y="11423"/>
                  <a:pt x="19380" y="11416"/>
                  <a:pt x="19355" y="11406"/>
                </a:cubicBezTo>
                <a:cubicBezTo>
                  <a:pt x="19299" y="11384"/>
                  <a:pt x="19238" y="11373"/>
                  <a:pt x="19219" y="11380"/>
                </a:cubicBezTo>
                <a:cubicBezTo>
                  <a:pt x="19200" y="11388"/>
                  <a:pt x="19111" y="11494"/>
                  <a:pt x="19020" y="11615"/>
                </a:cubicBezTo>
                <a:lnTo>
                  <a:pt x="18856" y="11836"/>
                </a:lnTo>
                <a:lnTo>
                  <a:pt x="18632" y="11758"/>
                </a:lnTo>
                <a:cubicBezTo>
                  <a:pt x="18509" y="11715"/>
                  <a:pt x="18398" y="11666"/>
                  <a:pt x="18385" y="11650"/>
                </a:cubicBezTo>
                <a:cubicBezTo>
                  <a:pt x="18379" y="11642"/>
                  <a:pt x="18370" y="11603"/>
                  <a:pt x="18361" y="11547"/>
                </a:cubicBezTo>
                <a:cubicBezTo>
                  <a:pt x="18352" y="11491"/>
                  <a:pt x="18343" y="11419"/>
                  <a:pt x="18335" y="11342"/>
                </a:cubicBezTo>
                <a:cubicBezTo>
                  <a:pt x="18323" y="11208"/>
                  <a:pt x="18317" y="11137"/>
                  <a:pt x="18320" y="11082"/>
                </a:cubicBezTo>
                <a:cubicBezTo>
                  <a:pt x="18322" y="11054"/>
                  <a:pt x="18326" y="11031"/>
                  <a:pt x="18333" y="11006"/>
                </a:cubicBezTo>
                <a:cubicBezTo>
                  <a:pt x="18340" y="10981"/>
                  <a:pt x="18349" y="10954"/>
                  <a:pt x="18362" y="10920"/>
                </a:cubicBezTo>
                <a:cubicBezTo>
                  <a:pt x="18391" y="10841"/>
                  <a:pt x="18429" y="10731"/>
                  <a:pt x="18449" y="10676"/>
                </a:cubicBezTo>
                <a:cubicBezTo>
                  <a:pt x="18495" y="10544"/>
                  <a:pt x="18513" y="10533"/>
                  <a:pt x="18567" y="10598"/>
                </a:cubicBezTo>
                <a:cubicBezTo>
                  <a:pt x="18611" y="10652"/>
                  <a:pt x="18611" y="10651"/>
                  <a:pt x="18596" y="10368"/>
                </a:cubicBezTo>
                <a:cubicBezTo>
                  <a:pt x="18588" y="10220"/>
                  <a:pt x="18583" y="10142"/>
                  <a:pt x="18575" y="10100"/>
                </a:cubicBezTo>
                <a:cubicBezTo>
                  <a:pt x="18575" y="10100"/>
                  <a:pt x="18575" y="10100"/>
                  <a:pt x="18575" y="10099"/>
                </a:cubicBezTo>
                <a:cubicBezTo>
                  <a:pt x="18567" y="10057"/>
                  <a:pt x="18556" y="10053"/>
                  <a:pt x="18536" y="10053"/>
                </a:cubicBezTo>
                <a:cubicBezTo>
                  <a:pt x="18528" y="10053"/>
                  <a:pt x="18521" y="10049"/>
                  <a:pt x="18513" y="10040"/>
                </a:cubicBezTo>
                <a:cubicBezTo>
                  <a:pt x="18506" y="10031"/>
                  <a:pt x="18499" y="10019"/>
                  <a:pt x="18492" y="10001"/>
                </a:cubicBezTo>
                <a:cubicBezTo>
                  <a:pt x="18480" y="9967"/>
                  <a:pt x="18470" y="9916"/>
                  <a:pt x="18462" y="9847"/>
                </a:cubicBezTo>
                <a:cubicBezTo>
                  <a:pt x="18454" y="9782"/>
                  <a:pt x="18425" y="9701"/>
                  <a:pt x="18397" y="9668"/>
                </a:cubicBezTo>
                <a:lnTo>
                  <a:pt x="18346" y="9607"/>
                </a:lnTo>
                <a:lnTo>
                  <a:pt x="18390" y="9408"/>
                </a:lnTo>
                <a:lnTo>
                  <a:pt x="18433" y="9208"/>
                </a:lnTo>
                <a:lnTo>
                  <a:pt x="18373" y="9089"/>
                </a:lnTo>
                <a:cubicBezTo>
                  <a:pt x="18339" y="9023"/>
                  <a:pt x="18281" y="8943"/>
                  <a:pt x="18244" y="8911"/>
                </a:cubicBezTo>
                <a:cubicBezTo>
                  <a:pt x="18189" y="8865"/>
                  <a:pt x="18177" y="8837"/>
                  <a:pt x="18187" y="8774"/>
                </a:cubicBezTo>
                <a:cubicBezTo>
                  <a:pt x="18194" y="8722"/>
                  <a:pt x="18183" y="8675"/>
                  <a:pt x="18152" y="8631"/>
                </a:cubicBezTo>
                <a:cubicBezTo>
                  <a:pt x="18095" y="8549"/>
                  <a:pt x="18108" y="8521"/>
                  <a:pt x="18222" y="8471"/>
                </a:cubicBezTo>
                <a:cubicBezTo>
                  <a:pt x="18272" y="8449"/>
                  <a:pt x="18346" y="8387"/>
                  <a:pt x="18387" y="8332"/>
                </a:cubicBezTo>
                <a:cubicBezTo>
                  <a:pt x="18409" y="8303"/>
                  <a:pt x="18427" y="8282"/>
                  <a:pt x="18442" y="8266"/>
                </a:cubicBezTo>
                <a:cubicBezTo>
                  <a:pt x="18458" y="8250"/>
                  <a:pt x="18471" y="8240"/>
                  <a:pt x="18482" y="8237"/>
                </a:cubicBezTo>
                <a:cubicBezTo>
                  <a:pt x="18484" y="8236"/>
                  <a:pt x="18485" y="8237"/>
                  <a:pt x="18487" y="8237"/>
                </a:cubicBezTo>
                <a:cubicBezTo>
                  <a:pt x="18497" y="8234"/>
                  <a:pt x="18506" y="8236"/>
                  <a:pt x="18514" y="8243"/>
                </a:cubicBezTo>
                <a:cubicBezTo>
                  <a:pt x="18524" y="8250"/>
                  <a:pt x="18533" y="8264"/>
                  <a:pt x="18542" y="8282"/>
                </a:cubicBezTo>
                <a:cubicBezTo>
                  <a:pt x="18564" y="8329"/>
                  <a:pt x="18566" y="8326"/>
                  <a:pt x="18556" y="8266"/>
                </a:cubicBezTo>
                <a:cubicBezTo>
                  <a:pt x="18549" y="8222"/>
                  <a:pt x="18557" y="8190"/>
                  <a:pt x="18577" y="8180"/>
                </a:cubicBezTo>
                <a:cubicBezTo>
                  <a:pt x="18589" y="8174"/>
                  <a:pt x="18597" y="8166"/>
                  <a:pt x="18602" y="8158"/>
                </a:cubicBezTo>
                <a:cubicBezTo>
                  <a:pt x="18607" y="8150"/>
                  <a:pt x="18609" y="8142"/>
                  <a:pt x="18608" y="8135"/>
                </a:cubicBezTo>
                <a:cubicBezTo>
                  <a:pt x="18606" y="8120"/>
                  <a:pt x="18592" y="8108"/>
                  <a:pt x="18568" y="8108"/>
                </a:cubicBezTo>
                <a:cubicBezTo>
                  <a:pt x="18505" y="8108"/>
                  <a:pt x="18459" y="8021"/>
                  <a:pt x="18433" y="7853"/>
                </a:cubicBezTo>
                <a:cubicBezTo>
                  <a:pt x="18426" y="7812"/>
                  <a:pt x="18422" y="7775"/>
                  <a:pt x="18422" y="7743"/>
                </a:cubicBezTo>
                <a:cubicBezTo>
                  <a:pt x="18422" y="7743"/>
                  <a:pt x="18422" y="7742"/>
                  <a:pt x="18422" y="7742"/>
                </a:cubicBezTo>
                <a:cubicBezTo>
                  <a:pt x="18421" y="7710"/>
                  <a:pt x="18423" y="7683"/>
                  <a:pt x="18428" y="7662"/>
                </a:cubicBezTo>
                <a:cubicBezTo>
                  <a:pt x="18433" y="7641"/>
                  <a:pt x="18440" y="7626"/>
                  <a:pt x="18450" y="7618"/>
                </a:cubicBezTo>
                <a:cubicBezTo>
                  <a:pt x="18459" y="7610"/>
                  <a:pt x="18471" y="7609"/>
                  <a:pt x="18485" y="7616"/>
                </a:cubicBezTo>
                <a:cubicBezTo>
                  <a:pt x="18509" y="7628"/>
                  <a:pt x="18515" y="7619"/>
                  <a:pt x="18506" y="7587"/>
                </a:cubicBezTo>
                <a:cubicBezTo>
                  <a:pt x="18499" y="7562"/>
                  <a:pt x="18504" y="7533"/>
                  <a:pt x="18517" y="7522"/>
                </a:cubicBezTo>
                <a:cubicBezTo>
                  <a:pt x="18526" y="7514"/>
                  <a:pt x="18533" y="7506"/>
                  <a:pt x="18537" y="7497"/>
                </a:cubicBezTo>
                <a:cubicBezTo>
                  <a:pt x="18537" y="7496"/>
                  <a:pt x="18537" y="7496"/>
                  <a:pt x="18537" y="7496"/>
                </a:cubicBezTo>
                <a:cubicBezTo>
                  <a:pt x="18542" y="7483"/>
                  <a:pt x="18540" y="7472"/>
                  <a:pt x="18536" y="7464"/>
                </a:cubicBezTo>
                <a:cubicBezTo>
                  <a:pt x="18535" y="7462"/>
                  <a:pt x="18535" y="7462"/>
                  <a:pt x="18533" y="7460"/>
                </a:cubicBezTo>
                <a:cubicBezTo>
                  <a:pt x="18527" y="7454"/>
                  <a:pt x="18519" y="7451"/>
                  <a:pt x="18505" y="7458"/>
                </a:cubicBezTo>
                <a:cubicBezTo>
                  <a:pt x="18493" y="7464"/>
                  <a:pt x="18483" y="7463"/>
                  <a:pt x="18475" y="7456"/>
                </a:cubicBezTo>
                <a:cubicBezTo>
                  <a:pt x="18467" y="7449"/>
                  <a:pt x="18461" y="7435"/>
                  <a:pt x="18457" y="7415"/>
                </a:cubicBezTo>
                <a:cubicBezTo>
                  <a:pt x="18454" y="7400"/>
                  <a:pt x="18452" y="7388"/>
                  <a:pt x="18449" y="7381"/>
                </a:cubicBezTo>
                <a:cubicBezTo>
                  <a:pt x="18446" y="7373"/>
                  <a:pt x="18443" y="7369"/>
                  <a:pt x="18437" y="7369"/>
                </a:cubicBezTo>
                <a:cubicBezTo>
                  <a:pt x="18426" y="7368"/>
                  <a:pt x="18407" y="7382"/>
                  <a:pt x="18369" y="7412"/>
                </a:cubicBezTo>
                <a:lnTo>
                  <a:pt x="18294" y="7473"/>
                </a:lnTo>
                <a:lnTo>
                  <a:pt x="18237" y="7376"/>
                </a:lnTo>
                <a:cubicBezTo>
                  <a:pt x="18212" y="7333"/>
                  <a:pt x="18197" y="7310"/>
                  <a:pt x="18182" y="7302"/>
                </a:cubicBezTo>
                <a:cubicBezTo>
                  <a:pt x="18175" y="7298"/>
                  <a:pt x="18168" y="7298"/>
                  <a:pt x="18160" y="7301"/>
                </a:cubicBezTo>
                <a:cubicBezTo>
                  <a:pt x="18153" y="7304"/>
                  <a:pt x="18145" y="7310"/>
                  <a:pt x="18135" y="7318"/>
                </a:cubicBezTo>
                <a:cubicBezTo>
                  <a:pt x="18115" y="7334"/>
                  <a:pt x="18103" y="7341"/>
                  <a:pt x="18092" y="7335"/>
                </a:cubicBezTo>
                <a:cubicBezTo>
                  <a:pt x="18081" y="7328"/>
                  <a:pt x="18071" y="7307"/>
                  <a:pt x="18057" y="7269"/>
                </a:cubicBezTo>
                <a:cubicBezTo>
                  <a:pt x="18039" y="7223"/>
                  <a:pt x="18007" y="7168"/>
                  <a:pt x="17988" y="7146"/>
                </a:cubicBezTo>
                <a:cubicBezTo>
                  <a:pt x="17972" y="7129"/>
                  <a:pt x="17963" y="7124"/>
                  <a:pt x="17957" y="7129"/>
                </a:cubicBezTo>
                <a:cubicBezTo>
                  <a:pt x="17957" y="7129"/>
                  <a:pt x="17957" y="7130"/>
                  <a:pt x="17957" y="7130"/>
                </a:cubicBezTo>
                <a:cubicBezTo>
                  <a:pt x="17957" y="7131"/>
                  <a:pt x="17956" y="7133"/>
                  <a:pt x="17956" y="7133"/>
                </a:cubicBezTo>
                <a:cubicBezTo>
                  <a:pt x="17952" y="7138"/>
                  <a:pt x="17952" y="7149"/>
                  <a:pt x="17953" y="7163"/>
                </a:cubicBezTo>
                <a:cubicBezTo>
                  <a:pt x="17954" y="7163"/>
                  <a:pt x="17953" y="7164"/>
                  <a:pt x="17953" y="7164"/>
                </a:cubicBezTo>
                <a:cubicBezTo>
                  <a:pt x="17954" y="7167"/>
                  <a:pt x="17956" y="7171"/>
                  <a:pt x="17956" y="7174"/>
                </a:cubicBezTo>
                <a:cubicBezTo>
                  <a:pt x="17956" y="7175"/>
                  <a:pt x="17956" y="7176"/>
                  <a:pt x="17956" y="7176"/>
                </a:cubicBezTo>
                <a:cubicBezTo>
                  <a:pt x="17958" y="7189"/>
                  <a:pt x="17963" y="7202"/>
                  <a:pt x="17968" y="7218"/>
                </a:cubicBezTo>
                <a:cubicBezTo>
                  <a:pt x="17979" y="7251"/>
                  <a:pt x="17994" y="7288"/>
                  <a:pt x="18016" y="7328"/>
                </a:cubicBezTo>
                <a:cubicBezTo>
                  <a:pt x="18050" y="7387"/>
                  <a:pt x="18126" y="7521"/>
                  <a:pt x="18185" y="7625"/>
                </a:cubicBezTo>
                <a:cubicBezTo>
                  <a:pt x="18293" y="7815"/>
                  <a:pt x="18312" y="7878"/>
                  <a:pt x="18270" y="7913"/>
                </a:cubicBezTo>
                <a:cubicBezTo>
                  <a:pt x="18263" y="7918"/>
                  <a:pt x="18246" y="7913"/>
                  <a:pt x="18224" y="7899"/>
                </a:cubicBezTo>
                <a:cubicBezTo>
                  <a:pt x="18180" y="7872"/>
                  <a:pt x="18117" y="7814"/>
                  <a:pt x="18075" y="7764"/>
                </a:cubicBezTo>
                <a:cubicBezTo>
                  <a:pt x="18054" y="7739"/>
                  <a:pt x="18039" y="7715"/>
                  <a:pt x="18034" y="7699"/>
                </a:cubicBezTo>
                <a:cubicBezTo>
                  <a:pt x="18030" y="7684"/>
                  <a:pt x="18025" y="7674"/>
                  <a:pt x="18020" y="7668"/>
                </a:cubicBezTo>
                <a:cubicBezTo>
                  <a:pt x="18014" y="7663"/>
                  <a:pt x="18009" y="7662"/>
                  <a:pt x="18005" y="7667"/>
                </a:cubicBezTo>
                <a:cubicBezTo>
                  <a:pt x="18001" y="7672"/>
                  <a:pt x="17993" y="7672"/>
                  <a:pt x="17983" y="7667"/>
                </a:cubicBezTo>
                <a:cubicBezTo>
                  <a:pt x="17983" y="7667"/>
                  <a:pt x="17983" y="7667"/>
                  <a:pt x="17983" y="7667"/>
                </a:cubicBezTo>
                <a:cubicBezTo>
                  <a:pt x="17973" y="7662"/>
                  <a:pt x="17961" y="7651"/>
                  <a:pt x="17950" y="7638"/>
                </a:cubicBezTo>
                <a:cubicBezTo>
                  <a:pt x="17931" y="7616"/>
                  <a:pt x="17921" y="7605"/>
                  <a:pt x="17911" y="7614"/>
                </a:cubicBezTo>
                <a:cubicBezTo>
                  <a:pt x="17901" y="7623"/>
                  <a:pt x="17892" y="7650"/>
                  <a:pt x="17875" y="7702"/>
                </a:cubicBezTo>
                <a:cubicBezTo>
                  <a:pt x="17856" y="7764"/>
                  <a:pt x="17840" y="7825"/>
                  <a:pt x="17840" y="7839"/>
                </a:cubicBezTo>
                <a:cubicBezTo>
                  <a:pt x="17840" y="7852"/>
                  <a:pt x="17820" y="7883"/>
                  <a:pt x="17795" y="7907"/>
                </a:cubicBezTo>
                <a:cubicBezTo>
                  <a:pt x="17770" y="7930"/>
                  <a:pt x="17756" y="7956"/>
                  <a:pt x="17764" y="7967"/>
                </a:cubicBezTo>
                <a:cubicBezTo>
                  <a:pt x="17772" y="7978"/>
                  <a:pt x="17765" y="8008"/>
                  <a:pt x="17749" y="8033"/>
                </a:cubicBezTo>
                <a:cubicBezTo>
                  <a:pt x="17733" y="8059"/>
                  <a:pt x="17724" y="8083"/>
                  <a:pt x="17729" y="8088"/>
                </a:cubicBezTo>
                <a:cubicBezTo>
                  <a:pt x="17733" y="8092"/>
                  <a:pt x="17784" y="8126"/>
                  <a:pt x="17840" y="8164"/>
                </a:cubicBezTo>
                <a:cubicBezTo>
                  <a:pt x="17896" y="8202"/>
                  <a:pt x="17971" y="8265"/>
                  <a:pt x="18008" y="8304"/>
                </a:cubicBezTo>
                <a:cubicBezTo>
                  <a:pt x="18038" y="8336"/>
                  <a:pt x="18054" y="8356"/>
                  <a:pt x="18060" y="8377"/>
                </a:cubicBezTo>
                <a:cubicBezTo>
                  <a:pt x="18062" y="8387"/>
                  <a:pt x="18063" y="8398"/>
                  <a:pt x="18061" y="8411"/>
                </a:cubicBezTo>
                <a:cubicBezTo>
                  <a:pt x="18059" y="8423"/>
                  <a:pt x="18055" y="8437"/>
                  <a:pt x="18049" y="8454"/>
                </a:cubicBezTo>
                <a:cubicBezTo>
                  <a:pt x="18034" y="8497"/>
                  <a:pt x="18009" y="8531"/>
                  <a:pt x="17993" y="8531"/>
                </a:cubicBezTo>
                <a:cubicBezTo>
                  <a:pt x="17982" y="8531"/>
                  <a:pt x="17971" y="8541"/>
                  <a:pt x="17959" y="8557"/>
                </a:cubicBezTo>
                <a:cubicBezTo>
                  <a:pt x="17935" y="8589"/>
                  <a:pt x="17910" y="8648"/>
                  <a:pt x="17896" y="8704"/>
                </a:cubicBezTo>
                <a:cubicBezTo>
                  <a:pt x="17889" y="8732"/>
                  <a:pt x="17885" y="8759"/>
                  <a:pt x="17885" y="8783"/>
                </a:cubicBezTo>
                <a:cubicBezTo>
                  <a:pt x="17885" y="8843"/>
                  <a:pt x="17905" y="8875"/>
                  <a:pt x="17975" y="8923"/>
                </a:cubicBezTo>
                <a:cubicBezTo>
                  <a:pt x="18071" y="8988"/>
                  <a:pt x="18088" y="9052"/>
                  <a:pt x="18041" y="9171"/>
                </a:cubicBezTo>
                <a:lnTo>
                  <a:pt x="18015" y="9234"/>
                </a:lnTo>
                <a:lnTo>
                  <a:pt x="17978" y="9173"/>
                </a:lnTo>
                <a:cubicBezTo>
                  <a:pt x="17958" y="9140"/>
                  <a:pt x="17845" y="9068"/>
                  <a:pt x="17725" y="9014"/>
                </a:cubicBezTo>
                <a:cubicBezTo>
                  <a:pt x="17624" y="8968"/>
                  <a:pt x="17566" y="8939"/>
                  <a:pt x="17511" y="8894"/>
                </a:cubicBezTo>
                <a:cubicBezTo>
                  <a:pt x="17483" y="8872"/>
                  <a:pt x="17457" y="8845"/>
                  <a:pt x="17425" y="8811"/>
                </a:cubicBezTo>
                <a:cubicBezTo>
                  <a:pt x="17394" y="8776"/>
                  <a:pt x="17360" y="8734"/>
                  <a:pt x="17315" y="8679"/>
                </a:cubicBezTo>
                <a:cubicBezTo>
                  <a:pt x="17208" y="8548"/>
                  <a:pt x="17093" y="8428"/>
                  <a:pt x="17060" y="8411"/>
                </a:cubicBezTo>
                <a:cubicBezTo>
                  <a:pt x="16965" y="8363"/>
                  <a:pt x="17003" y="8306"/>
                  <a:pt x="17137" y="8296"/>
                </a:cubicBezTo>
                <a:lnTo>
                  <a:pt x="17257" y="8286"/>
                </a:lnTo>
                <a:lnTo>
                  <a:pt x="17242" y="8165"/>
                </a:lnTo>
                <a:cubicBezTo>
                  <a:pt x="17233" y="8087"/>
                  <a:pt x="17206" y="8019"/>
                  <a:pt x="17166" y="7973"/>
                </a:cubicBezTo>
                <a:lnTo>
                  <a:pt x="17104" y="7903"/>
                </a:lnTo>
                <a:lnTo>
                  <a:pt x="17167" y="7870"/>
                </a:lnTo>
                <a:cubicBezTo>
                  <a:pt x="17212" y="7847"/>
                  <a:pt x="17229" y="7819"/>
                  <a:pt x="17229" y="7763"/>
                </a:cubicBezTo>
                <a:cubicBezTo>
                  <a:pt x="17229" y="7653"/>
                  <a:pt x="17187" y="7644"/>
                  <a:pt x="17000" y="7718"/>
                </a:cubicBezTo>
                <a:cubicBezTo>
                  <a:pt x="16858" y="7774"/>
                  <a:pt x="16832" y="7777"/>
                  <a:pt x="16811" y="7740"/>
                </a:cubicBezTo>
                <a:cubicBezTo>
                  <a:pt x="16798" y="7716"/>
                  <a:pt x="16734" y="7673"/>
                  <a:pt x="16670" y="7644"/>
                </a:cubicBezTo>
                <a:cubicBezTo>
                  <a:pt x="16603" y="7615"/>
                  <a:pt x="16560" y="7589"/>
                  <a:pt x="16536" y="7557"/>
                </a:cubicBezTo>
                <a:cubicBezTo>
                  <a:pt x="16511" y="7526"/>
                  <a:pt x="16504" y="7490"/>
                  <a:pt x="16509" y="7441"/>
                </a:cubicBezTo>
                <a:cubicBezTo>
                  <a:pt x="16512" y="7413"/>
                  <a:pt x="16517" y="7396"/>
                  <a:pt x="16530" y="7386"/>
                </a:cubicBezTo>
                <a:cubicBezTo>
                  <a:pt x="16543" y="7376"/>
                  <a:pt x="16563" y="7373"/>
                  <a:pt x="16595" y="7373"/>
                </a:cubicBezTo>
                <a:cubicBezTo>
                  <a:pt x="16639" y="7374"/>
                  <a:pt x="16703" y="7384"/>
                  <a:pt x="16737" y="7395"/>
                </a:cubicBezTo>
                <a:cubicBezTo>
                  <a:pt x="16792" y="7414"/>
                  <a:pt x="16799" y="7408"/>
                  <a:pt x="16799" y="7342"/>
                </a:cubicBezTo>
                <a:cubicBezTo>
                  <a:pt x="16799" y="7295"/>
                  <a:pt x="16809" y="7262"/>
                  <a:pt x="16825" y="7249"/>
                </a:cubicBezTo>
                <a:cubicBezTo>
                  <a:pt x="16840" y="7236"/>
                  <a:pt x="16861" y="7243"/>
                  <a:pt x="16878" y="7276"/>
                </a:cubicBezTo>
                <a:cubicBezTo>
                  <a:pt x="16893" y="7303"/>
                  <a:pt x="16933" y="7325"/>
                  <a:pt x="16966" y="7325"/>
                </a:cubicBezTo>
                <a:lnTo>
                  <a:pt x="17026" y="7325"/>
                </a:lnTo>
                <a:lnTo>
                  <a:pt x="16949" y="7234"/>
                </a:lnTo>
                <a:cubicBezTo>
                  <a:pt x="16907" y="7185"/>
                  <a:pt x="16855" y="7144"/>
                  <a:pt x="16834" y="7144"/>
                </a:cubicBezTo>
                <a:cubicBezTo>
                  <a:pt x="16813" y="7144"/>
                  <a:pt x="16769" y="7117"/>
                  <a:pt x="16738" y="7083"/>
                </a:cubicBezTo>
                <a:cubicBezTo>
                  <a:pt x="16722" y="7067"/>
                  <a:pt x="16702" y="7052"/>
                  <a:pt x="16682" y="7041"/>
                </a:cubicBezTo>
                <a:cubicBezTo>
                  <a:pt x="16663" y="7030"/>
                  <a:pt x="16644" y="7023"/>
                  <a:pt x="16630" y="7023"/>
                </a:cubicBezTo>
                <a:cubicBezTo>
                  <a:pt x="16562" y="7023"/>
                  <a:pt x="16547" y="6996"/>
                  <a:pt x="16575" y="6925"/>
                </a:cubicBezTo>
                <a:cubicBezTo>
                  <a:pt x="16593" y="6881"/>
                  <a:pt x="16606" y="6875"/>
                  <a:pt x="16624" y="6900"/>
                </a:cubicBezTo>
                <a:cubicBezTo>
                  <a:pt x="16638" y="6918"/>
                  <a:pt x="16654" y="6929"/>
                  <a:pt x="16671" y="6933"/>
                </a:cubicBezTo>
                <a:cubicBezTo>
                  <a:pt x="16686" y="6938"/>
                  <a:pt x="16703" y="6936"/>
                  <a:pt x="16721" y="6930"/>
                </a:cubicBezTo>
                <a:cubicBezTo>
                  <a:pt x="16725" y="6928"/>
                  <a:pt x="16730" y="6926"/>
                  <a:pt x="16734" y="6924"/>
                </a:cubicBezTo>
                <a:cubicBezTo>
                  <a:pt x="16735" y="6924"/>
                  <a:pt x="16735" y="6923"/>
                  <a:pt x="16735" y="6923"/>
                </a:cubicBezTo>
                <a:cubicBezTo>
                  <a:pt x="16748" y="6916"/>
                  <a:pt x="16760" y="6907"/>
                  <a:pt x="16773" y="6896"/>
                </a:cubicBezTo>
                <a:cubicBezTo>
                  <a:pt x="16774" y="6895"/>
                  <a:pt x="16775" y="6895"/>
                  <a:pt x="16776" y="6895"/>
                </a:cubicBezTo>
                <a:cubicBezTo>
                  <a:pt x="16781" y="6891"/>
                  <a:pt x="16784" y="6886"/>
                  <a:pt x="16789" y="6881"/>
                </a:cubicBezTo>
                <a:cubicBezTo>
                  <a:pt x="16806" y="6863"/>
                  <a:pt x="16824" y="6842"/>
                  <a:pt x="16840" y="6814"/>
                </a:cubicBezTo>
                <a:cubicBezTo>
                  <a:pt x="16906" y="6705"/>
                  <a:pt x="16918" y="6697"/>
                  <a:pt x="16968" y="6728"/>
                </a:cubicBezTo>
                <a:cubicBezTo>
                  <a:pt x="16984" y="6738"/>
                  <a:pt x="17001" y="6742"/>
                  <a:pt x="17015" y="6741"/>
                </a:cubicBezTo>
                <a:cubicBezTo>
                  <a:pt x="17030" y="6741"/>
                  <a:pt x="17043" y="6736"/>
                  <a:pt x="17054" y="6727"/>
                </a:cubicBezTo>
                <a:cubicBezTo>
                  <a:pt x="17066" y="6718"/>
                  <a:pt x="17076" y="6705"/>
                  <a:pt x="17083" y="6688"/>
                </a:cubicBezTo>
                <a:cubicBezTo>
                  <a:pt x="17089" y="6672"/>
                  <a:pt x="17093" y="6653"/>
                  <a:pt x="17093" y="6630"/>
                </a:cubicBezTo>
                <a:cubicBezTo>
                  <a:pt x="17093" y="6606"/>
                  <a:pt x="17095" y="6588"/>
                  <a:pt x="17100" y="6577"/>
                </a:cubicBezTo>
                <a:cubicBezTo>
                  <a:pt x="17110" y="6554"/>
                  <a:pt x="17132" y="6557"/>
                  <a:pt x="17169" y="6585"/>
                </a:cubicBezTo>
                <a:cubicBezTo>
                  <a:pt x="17187" y="6600"/>
                  <a:pt x="17209" y="6620"/>
                  <a:pt x="17236" y="6647"/>
                </a:cubicBezTo>
                <a:cubicBezTo>
                  <a:pt x="17293" y="6705"/>
                  <a:pt x="17356" y="6752"/>
                  <a:pt x="17377" y="6752"/>
                </a:cubicBezTo>
                <a:cubicBezTo>
                  <a:pt x="17397" y="6752"/>
                  <a:pt x="17469" y="6690"/>
                  <a:pt x="17535" y="6614"/>
                </a:cubicBezTo>
                <a:cubicBezTo>
                  <a:pt x="17602" y="6539"/>
                  <a:pt x="17639" y="6502"/>
                  <a:pt x="17674" y="6502"/>
                </a:cubicBezTo>
                <a:cubicBezTo>
                  <a:pt x="17709" y="6502"/>
                  <a:pt x="17741" y="6540"/>
                  <a:pt x="17795" y="6617"/>
                </a:cubicBezTo>
                <a:cubicBezTo>
                  <a:pt x="17824" y="6659"/>
                  <a:pt x="17853" y="6691"/>
                  <a:pt x="17881" y="6716"/>
                </a:cubicBezTo>
                <a:cubicBezTo>
                  <a:pt x="17909" y="6740"/>
                  <a:pt x="17935" y="6756"/>
                  <a:pt x="17958" y="6762"/>
                </a:cubicBezTo>
                <a:cubicBezTo>
                  <a:pt x="17958" y="6762"/>
                  <a:pt x="17959" y="6762"/>
                  <a:pt x="17959" y="6762"/>
                </a:cubicBezTo>
                <a:cubicBezTo>
                  <a:pt x="17982" y="6767"/>
                  <a:pt x="18003" y="6764"/>
                  <a:pt x="18020" y="6751"/>
                </a:cubicBezTo>
                <a:cubicBezTo>
                  <a:pt x="18037" y="6738"/>
                  <a:pt x="18049" y="6715"/>
                  <a:pt x="18057" y="6682"/>
                </a:cubicBezTo>
                <a:cubicBezTo>
                  <a:pt x="18060" y="6669"/>
                  <a:pt x="18061" y="6656"/>
                  <a:pt x="18058" y="6641"/>
                </a:cubicBezTo>
                <a:cubicBezTo>
                  <a:pt x="18055" y="6626"/>
                  <a:pt x="18049" y="6611"/>
                  <a:pt x="18038" y="6591"/>
                </a:cubicBezTo>
                <a:cubicBezTo>
                  <a:pt x="18016" y="6552"/>
                  <a:pt x="17974" y="6498"/>
                  <a:pt x="17905" y="6414"/>
                </a:cubicBezTo>
                <a:lnTo>
                  <a:pt x="17738" y="6209"/>
                </a:lnTo>
                <a:lnTo>
                  <a:pt x="17735" y="6021"/>
                </a:lnTo>
                <a:cubicBezTo>
                  <a:pt x="17733" y="5917"/>
                  <a:pt x="17726" y="5812"/>
                  <a:pt x="17719" y="5788"/>
                </a:cubicBezTo>
                <a:cubicBezTo>
                  <a:pt x="17711" y="5763"/>
                  <a:pt x="17703" y="5688"/>
                  <a:pt x="17699" y="5622"/>
                </a:cubicBezTo>
                <a:cubicBezTo>
                  <a:pt x="17694" y="5511"/>
                  <a:pt x="17687" y="5500"/>
                  <a:pt x="17622" y="5491"/>
                </a:cubicBezTo>
                <a:cubicBezTo>
                  <a:pt x="17599" y="5488"/>
                  <a:pt x="17580" y="5489"/>
                  <a:pt x="17566" y="5496"/>
                </a:cubicBezTo>
                <a:cubicBezTo>
                  <a:pt x="17559" y="5500"/>
                  <a:pt x="17554" y="5506"/>
                  <a:pt x="17549" y="5514"/>
                </a:cubicBezTo>
                <a:cubicBezTo>
                  <a:pt x="17544" y="5522"/>
                  <a:pt x="17541" y="5533"/>
                  <a:pt x="17539" y="5546"/>
                </a:cubicBezTo>
                <a:cubicBezTo>
                  <a:pt x="17534" y="5573"/>
                  <a:pt x="17532" y="5611"/>
                  <a:pt x="17533" y="5665"/>
                </a:cubicBezTo>
                <a:cubicBezTo>
                  <a:pt x="17535" y="5720"/>
                  <a:pt x="17540" y="5789"/>
                  <a:pt x="17547" y="5879"/>
                </a:cubicBezTo>
                <a:cubicBezTo>
                  <a:pt x="17559" y="6031"/>
                  <a:pt x="17563" y="6121"/>
                  <a:pt x="17559" y="6173"/>
                </a:cubicBezTo>
                <a:cubicBezTo>
                  <a:pt x="17557" y="6199"/>
                  <a:pt x="17552" y="6215"/>
                  <a:pt x="17545" y="6225"/>
                </a:cubicBezTo>
                <a:cubicBezTo>
                  <a:pt x="17538" y="6235"/>
                  <a:pt x="17528" y="6240"/>
                  <a:pt x="17516" y="6241"/>
                </a:cubicBezTo>
                <a:cubicBezTo>
                  <a:pt x="17480" y="6242"/>
                  <a:pt x="17387" y="6347"/>
                  <a:pt x="17387" y="6386"/>
                </a:cubicBezTo>
                <a:cubicBezTo>
                  <a:pt x="17387" y="6404"/>
                  <a:pt x="17384" y="6417"/>
                  <a:pt x="17378" y="6425"/>
                </a:cubicBezTo>
                <a:cubicBezTo>
                  <a:pt x="17366" y="6439"/>
                  <a:pt x="17341" y="6430"/>
                  <a:pt x="17303" y="6399"/>
                </a:cubicBezTo>
                <a:cubicBezTo>
                  <a:pt x="17284" y="6384"/>
                  <a:pt x="17262" y="6362"/>
                  <a:pt x="17236" y="6335"/>
                </a:cubicBezTo>
                <a:cubicBezTo>
                  <a:pt x="17055" y="6145"/>
                  <a:pt x="17030" y="6134"/>
                  <a:pt x="16956" y="6207"/>
                </a:cubicBezTo>
                <a:lnTo>
                  <a:pt x="16891" y="6270"/>
                </a:lnTo>
                <a:lnTo>
                  <a:pt x="16834" y="6170"/>
                </a:lnTo>
                <a:cubicBezTo>
                  <a:pt x="16808" y="6123"/>
                  <a:pt x="16794" y="6091"/>
                  <a:pt x="16786" y="6037"/>
                </a:cubicBezTo>
                <a:cubicBezTo>
                  <a:pt x="16778" y="5982"/>
                  <a:pt x="16776" y="5905"/>
                  <a:pt x="16776" y="5766"/>
                </a:cubicBezTo>
                <a:cubicBezTo>
                  <a:pt x="16776" y="5631"/>
                  <a:pt x="16775" y="5555"/>
                  <a:pt x="16770" y="5511"/>
                </a:cubicBezTo>
                <a:cubicBezTo>
                  <a:pt x="16767" y="5488"/>
                  <a:pt x="16763" y="5474"/>
                  <a:pt x="16757" y="5465"/>
                </a:cubicBezTo>
                <a:cubicBezTo>
                  <a:pt x="16751" y="5456"/>
                  <a:pt x="16744" y="5451"/>
                  <a:pt x="16734" y="5448"/>
                </a:cubicBezTo>
                <a:cubicBezTo>
                  <a:pt x="16713" y="5440"/>
                  <a:pt x="16696" y="5440"/>
                  <a:pt x="16682" y="5443"/>
                </a:cubicBezTo>
                <a:cubicBezTo>
                  <a:pt x="16672" y="5445"/>
                  <a:pt x="16662" y="5448"/>
                  <a:pt x="16655" y="5456"/>
                </a:cubicBezTo>
                <a:cubicBezTo>
                  <a:pt x="16648" y="5465"/>
                  <a:pt x="16643" y="5480"/>
                  <a:pt x="16638" y="5495"/>
                </a:cubicBezTo>
                <a:cubicBezTo>
                  <a:pt x="16638" y="5495"/>
                  <a:pt x="16638" y="5496"/>
                  <a:pt x="16638" y="5496"/>
                </a:cubicBezTo>
                <a:cubicBezTo>
                  <a:pt x="16631" y="5519"/>
                  <a:pt x="16626" y="5548"/>
                  <a:pt x="16623" y="5589"/>
                </a:cubicBezTo>
                <a:cubicBezTo>
                  <a:pt x="16619" y="5636"/>
                  <a:pt x="16618" y="5696"/>
                  <a:pt x="16618" y="5771"/>
                </a:cubicBezTo>
                <a:cubicBezTo>
                  <a:pt x="16618" y="5874"/>
                  <a:pt x="16616" y="5947"/>
                  <a:pt x="16611" y="5997"/>
                </a:cubicBezTo>
                <a:cubicBezTo>
                  <a:pt x="16606" y="6047"/>
                  <a:pt x="16597" y="6074"/>
                  <a:pt x="16585" y="6087"/>
                </a:cubicBezTo>
                <a:cubicBezTo>
                  <a:pt x="16572" y="6102"/>
                  <a:pt x="16562" y="6107"/>
                  <a:pt x="16552" y="6101"/>
                </a:cubicBezTo>
                <a:cubicBezTo>
                  <a:pt x="16541" y="6094"/>
                  <a:pt x="16530" y="6076"/>
                  <a:pt x="16515" y="6045"/>
                </a:cubicBezTo>
                <a:cubicBezTo>
                  <a:pt x="16504" y="6023"/>
                  <a:pt x="16492" y="6005"/>
                  <a:pt x="16479" y="5991"/>
                </a:cubicBezTo>
                <a:cubicBezTo>
                  <a:pt x="16467" y="5977"/>
                  <a:pt x="16456" y="5969"/>
                  <a:pt x="16448" y="5969"/>
                </a:cubicBezTo>
                <a:cubicBezTo>
                  <a:pt x="16413" y="5969"/>
                  <a:pt x="16354" y="5937"/>
                  <a:pt x="16303" y="5899"/>
                </a:cubicBezTo>
                <a:cubicBezTo>
                  <a:pt x="16278" y="5880"/>
                  <a:pt x="16255" y="5859"/>
                  <a:pt x="16238" y="5840"/>
                </a:cubicBezTo>
                <a:cubicBezTo>
                  <a:pt x="16221" y="5820"/>
                  <a:pt x="16211" y="5802"/>
                  <a:pt x="16211" y="5789"/>
                </a:cubicBezTo>
                <a:cubicBezTo>
                  <a:pt x="16211" y="5773"/>
                  <a:pt x="16208" y="5759"/>
                  <a:pt x="16203" y="5745"/>
                </a:cubicBezTo>
                <a:cubicBezTo>
                  <a:pt x="16203" y="5745"/>
                  <a:pt x="16204" y="5744"/>
                  <a:pt x="16203" y="5744"/>
                </a:cubicBezTo>
                <a:cubicBezTo>
                  <a:pt x="16203" y="5743"/>
                  <a:pt x="16202" y="5742"/>
                  <a:pt x="16202" y="5740"/>
                </a:cubicBezTo>
                <a:cubicBezTo>
                  <a:pt x="16201" y="5740"/>
                  <a:pt x="16200" y="5739"/>
                  <a:pt x="16200" y="5738"/>
                </a:cubicBezTo>
                <a:cubicBezTo>
                  <a:pt x="16194" y="5722"/>
                  <a:pt x="16185" y="5710"/>
                  <a:pt x="16173" y="5698"/>
                </a:cubicBezTo>
                <a:cubicBezTo>
                  <a:pt x="16169" y="5695"/>
                  <a:pt x="16166" y="5692"/>
                  <a:pt x="16163" y="5690"/>
                </a:cubicBezTo>
                <a:cubicBezTo>
                  <a:pt x="16148" y="5678"/>
                  <a:pt x="16130" y="5667"/>
                  <a:pt x="16109" y="5662"/>
                </a:cubicBezTo>
                <a:cubicBezTo>
                  <a:pt x="16082" y="5655"/>
                  <a:pt x="16064" y="5628"/>
                  <a:pt x="16064" y="5592"/>
                </a:cubicBezTo>
                <a:cubicBezTo>
                  <a:pt x="16064" y="5549"/>
                  <a:pt x="16077" y="5534"/>
                  <a:pt x="16109" y="5540"/>
                </a:cubicBezTo>
                <a:cubicBezTo>
                  <a:pt x="16131" y="5544"/>
                  <a:pt x="16141" y="5545"/>
                  <a:pt x="16142" y="5541"/>
                </a:cubicBezTo>
                <a:cubicBezTo>
                  <a:pt x="16142" y="5536"/>
                  <a:pt x="16132" y="5525"/>
                  <a:pt x="16111" y="5502"/>
                </a:cubicBezTo>
                <a:cubicBezTo>
                  <a:pt x="16094" y="5485"/>
                  <a:pt x="16082" y="5476"/>
                  <a:pt x="16070" y="5474"/>
                </a:cubicBezTo>
                <a:cubicBezTo>
                  <a:pt x="16059" y="5473"/>
                  <a:pt x="16048" y="5478"/>
                  <a:pt x="16037" y="5490"/>
                </a:cubicBezTo>
                <a:cubicBezTo>
                  <a:pt x="16017" y="5513"/>
                  <a:pt x="15998" y="5514"/>
                  <a:pt x="15978" y="5493"/>
                </a:cubicBezTo>
                <a:cubicBezTo>
                  <a:pt x="15963" y="5476"/>
                  <a:pt x="15925" y="5457"/>
                  <a:pt x="15894" y="5452"/>
                </a:cubicBezTo>
                <a:cubicBezTo>
                  <a:pt x="15853" y="5444"/>
                  <a:pt x="15837" y="5422"/>
                  <a:pt x="15837" y="5372"/>
                </a:cubicBezTo>
                <a:cubicBezTo>
                  <a:pt x="15837" y="5336"/>
                  <a:pt x="15803" y="5285"/>
                  <a:pt x="15766" y="5247"/>
                </a:cubicBezTo>
                <a:cubicBezTo>
                  <a:pt x="15729" y="5209"/>
                  <a:pt x="15686" y="5184"/>
                  <a:pt x="15667" y="5200"/>
                </a:cubicBezTo>
                <a:cubicBezTo>
                  <a:pt x="15656" y="5209"/>
                  <a:pt x="15643" y="5204"/>
                  <a:pt x="15636" y="5190"/>
                </a:cubicBezTo>
                <a:cubicBezTo>
                  <a:pt x="15620" y="5154"/>
                  <a:pt x="15666" y="4728"/>
                  <a:pt x="15694" y="4661"/>
                </a:cubicBezTo>
                <a:cubicBezTo>
                  <a:pt x="15712" y="4617"/>
                  <a:pt x="15707" y="4591"/>
                  <a:pt x="15674" y="4546"/>
                </a:cubicBezTo>
                <a:cubicBezTo>
                  <a:pt x="15656" y="4522"/>
                  <a:pt x="15643" y="4509"/>
                  <a:pt x="15627" y="4505"/>
                </a:cubicBezTo>
                <a:cubicBezTo>
                  <a:pt x="15627" y="4505"/>
                  <a:pt x="15627" y="4505"/>
                  <a:pt x="15626" y="4505"/>
                </a:cubicBezTo>
                <a:cubicBezTo>
                  <a:pt x="15611" y="4502"/>
                  <a:pt x="15594" y="4508"/>
                  <a:pt x="15568" y="4521"/>
                </a:cubicBezTo>
                <a:cubicBezTo>
                  <a:pt x="15552" y="4529"/>
                  <a:pt x="15538" y="4540"/>
                  <a:pt x="15529" y="4551"/>
                </a:cubicBezTo>
                <a:cubicBezTo>
                  <a:pt x="15520" y="4562"/>
                  <a:pt x="15516" y="4572"/>
                  <a:pt x="15519" y="4580"/>
                </a:cubicBezTo>
                <a:cubicBezTo>
                  <a:pt x="15530" y="4603"/>
                  <a:pt x="15522" y="4742"/>
                  <a:pt x="15506" y="4883"/>
                </a:cubicBezTo>
                <a:cubicBezTo>
                  <a:pt x="15498" y="4954"/>
                  <a:pt x="15488" y="5025"/>
                  <a:pt x="15478" y="5084"/>
                </a:cubicBezTo>
                <a:cubicBezTo>
                  <a:pt x="15468" y="5143"/>
                  <a:pt x="15458" y="5189"/>
                  <a:pt x="15449" y="5209"/>
                </a:cubicBezTo>
                <a:cubicBezTo>
                  <a:pt x="15438" y="5231"/>
                  <a:pt x="15425" y="5248"/>
                  <a:pt x="15411" y="5258"/>
                </a:cubicBezTo>
                <a:cubicBezTo>
                  <a:pt x="15398" y="5268"/>
                  <a:pt x="15382" y="5272"/>
                  <a:pt x="15366" y="5269"/>
                </a:cubicBezTo>
                <a:cubicBezTo>
                  <a:pt x="15346" y="5265"/>
                  <a:pt x="15334" y="5258"/>
                  <a:pt x="15325" y="5239"/>
                </a:cubicBezTo>
                <a:cubicBezTo>
                  <a:pt x="15317" y="5219"/>
                  <a:pt x="15313" y="5188"/>
                  <a:pt x="15310" y="5140"/>
                </a:cubicBezTo>
                <a:cubicBezTo>
                  <a:pt x="15306" y="5073"/>
                  <a:pt x="15278" y="4907"/>
                  <a:pt x="15247" y="4772"/>
                </a:cubicBezTo>
                <a:cubicBezTo>
                  <a:pt x="15228" y="4686"/>
                  <a:pt x="15214" y="4616"/>
                  <a:pt x="15206" y="4555"/>
                </a:cubicBezTo>
                <a:cubicBezTo>
                  <a:pt x="15206" y="4554"/>
                  <a:pt x="15206" y="4554"/>
                  <a:pt x="15206" y="4553"/>
                </a:cubicBezTo>
                <a:cubicBezTo>
                  <a:pt x="15200" y="4500"/>
                  <a:pt x="15201" y="4456"/>
                  <a:pt x="15206" y="4414"/>
                </a:cubicBezTo>
                <a:cubicBezTo>
                  <a:pt x="15209" y="4385"/>
                  <a:pt x="15212" y="4357"/>
                  <a:pt x="15221" y="4331"/>
                </a:cubicBezTo>
                <a:cubicBezTo>
                  <a:pt x="15221" y="4331"/>
                  <a:pt x="15221" y="4330"/>
                  <a:pt x="15221" y="4330"/>
                </a:cubicBezTo>
                <a:cubicBezTo>
                  <a:pt x="15228" y="4309"/>
                  <a:pt x="15237" y="4289"/>
                  <a:pt x="15248" y="4269"/>
                </a:cubicBezTo>
                <a:cubicBezTo>
                  <a:pt x="15248" y="4269"/>
                  <a:pt x="15248" y="4268"/>
                  <a:pt x="15248" y="4268"/>
                </a:cubicBezTo>
                <a:cubicBezTo>
                  <a:pt x="15270" y="4228"/>
                  <a:pt x="15301" y="4189"/>
                  <a:pt x="15340" y="4145"/>
                </a:cubicBezTo>
                <a:cubicBezTo>
                  <a:pt x="15406" y="4070"/>
                  <a:pt x="15468" y="4008"/>
                  <a:pt x="15478" y="4008"/>
                </a:cubicBezTo>
                <a:cubicBezTo>
                  <a:pt x="15487" y="4008"/>
                  <a:pt x="15516" y="3984"/>
                  <a:pt x="15542" y="3953"/>
                </a:cubicBezTo>
                <a:cubicBezTo>
                  <a:pt x="15553" y="3939"/>
                  <a:pt x="15562" y="3930"/>
                  <a:pt x="15574" y="3922"/>
                </a:cubicBezTo>
                <a:cubicBezTo>
                  <a:pt x="15588" y="3914"/>
                  <a:pt x="15611" y="3912"/>
                  <a:pt x="15639" y="3912"/>
                </a:cubicBezTo>
                <a:cubicBezTo>
                  <a:pt x="15640" y="3912"/>
                  <a:pt x="15640" y="3912"/>
                  <a:pt x="15641" y="3912"/>
                </a:cubicBezTo>
                <a:cubicBezTo>
                  <a:pt x="15682" y="3911"/>
                  <a:pt x="15737" y="3917"/>
                  <a:pt x="15849" y="3933"/>
                </a:cubicBezTo>
                <a:cubicBezTo>
                  <a:pt x="16004" y="3956"/>
                  <a:pt x="16177" y="4004"/>
                  <a:pt x="16277" y="4051"/>
                </a:cubicBezTo>
                <a:cubicBezTo>
                  <a:pt x="16369" y="4094"/>
                  <a:pt x="16483" y="4129"/>
                  <a:pt x="16530" y="4129"/>
                </a:cubicBezTo>
                <a:cubicBezTo>
                  <a:pt x="16627" y="4129"/>
                  <a:pt x="16661" y="4171"/>
                  <a:pt x="16602" y="4217"/>
                </a:cubicBezTo>
                <a:cubicBezTo>
                  <a:pt x="16565" y="4246"/>
                  <a:pt x="16565" y="4248"/>
                  <a:pt x="16607" y="4249"/>
                </a:cubicBezTo>
                <a:cubicBezTo>
                  <a:pt x="16632" y="4249"/>
                  <a:pt x="16671" y="4277"/>
                  <a:pt x="16692" y="4310"/>
                </a:cubicBezTo>
                <a:cubicBezTo>
                  <a:pt x="16714" y="4345"/>
                  <a:pt x="16747" y="4364"/>
                  <a:pt x="16785" y="4370"/>
                </a:cubicBezTo>
                <a:cubicBezTo>
                  <a:pt x="16822" y="4376"/>
                  <a:pt x="16864" y="4368"/>
                  <a:pt x="16905" y="4352"/>
                </a:cubicBezTo>
                <a:cubicBezTo>
                  <a:pt x="16925" y="4343"/>
                  <a:pt x="16945" y="4332"/>
                  <a:pt x="16964" y="4319"/>
                </a:cubicBezTo>
                <a:cubicBezTo>
                  <a:pt x="16971" y="4314"/>
                  <a:pt x="16977" y="4307"/>
                  <a:pt x="16985" y="4301"/>
                </a:cubicBezTo>
                <a:cubicBezTo>
                  <a:pt x="16988" y="4298"/>
                  <a:pt x="16991" y="4295"/>
                  <a:pt x="16995" y="4292"/>
                </a:cubicBezTo>
                <a:cubicBezTo>
                  <a:pt x="16997" y="4290"/>
                  <a:pt x="17000" y="4289"/>
                  <a:pt x="17003" y="4286"/>
                </a:cubicBezTo>
                <a:cubicBezTo>
                  <a:pt x="17007" y="4282"/>
                  <a:pt x="17012" y="4278"/>
                  <a:pt x="17016" y="4273"/>
                </a:cubicBezTo>
                <a:cubicBezTo>
                  <a:pt x="17032" y="4256"/>
                  <a:pt x="17045" y="4237"/>
                  <a:pt x="17055" y="4216"/>
                </a:cubicBezTo>
                <a:cubicBezTo>
                  <a:pt x="17055" y="4216"/>
                  <a:pt x="17055" y="4215"/>
                  <a:pt x="17055" y="4215"/>
                </a:cubicBezTo>
                <a:cubicBezTo>
                  <a:pt x="17066" y="4194"/>
                  <a:pt x="17075" y="4173"/>
                  <a:pt x="17079" y="4150"/>
                </a:cubicBezTo>
                <a:cubicBezTo>
                  <a:pt x="17086" y="4110"/>
                  <a:pt x="17118" y="4054"/>
                  <a:pt x="17150" y="4026"/>
                </a:cubicBezTo>
                <a:cubicBezTo>
                  <a:pt x="17165" y="4013"/>
                  <a:pt x="17177" y="3998"/>
                  <a:pt x="17186" y="3982"/>
                </a:cubicBezTo>
                <a:cubicBezTo>
                  <a:pt x="17195" y="3965"/>
                  <a:pt x="17202" y="3947"/>
                  <a:pt x="17204" y="3930"/>
                </a:cubicBezTo>
                <a:cubicBezTo>
                  <a:pt x="17207" y="3912"/>
                  <a:pt x="17205" y="3895"/>
                  <a:pt x="17201" y="3879"/>
                </a:cubicBezTo>
                <a:cubicBezTo>
                  <a:pt x="17201" y="3879"/>
                  <a:pt x="17201" y="3878"/>
                  <a:pt x="17201" y="3878"/>
                </a:cubicBezTo>
                <a:cubicBezTo>
                  <a:pt x="17197" y="3862"/>
                  <a:pt x="17189" y="3847"/>
                  <a:pt x="17178" y="3835"/>
                </a:cubicBezTo>
                <a:cubicBezTo>
                  <a:pt x="17140" y="3795"/>
                  <a:pt x="16804" y="3652"/>
                  <a:pt x="16721" y="3641"/>
                </a:cubicBezTo>
                <a:cubicBezTo>
                  <a:pt x="16669" y="3634"/>
                  <a:pt x="16650" y="3611"/>
                  <a:pt x="16630" y="3530"/>
                </a:cubicBezTo>
                <a:cubicBezTo>
                  <a:pt x="16623" y="3502"/>
                  <a:pt x="16612" y="3473"/>
                  <a:pt x="16599" y="3451"/>
                </a:cubicBezTo>
                <a:cubicBezTo>
                  <a:pt x="16586" y="3428"/>
                  <a:pt x="16572" y="3412"/>
                  <a:pt x="16560" y="3406"/>
                </a:cubicBezTo>
                <a:cubicBezTo>
                  <a:pt x="16526" y="3391"/>
                  <a:pt x="16462" y="3404"/>
                  <a:pt x="16402" y="3432"/>
                </a:cubicBezTo>
                <a:cubicBezTo>
                  <a:pt x="16342" y="3459"/>
                  <a:pt x="16286" y="3499"/>
                  <a:pt x="16266" y="3539"/>
                </a:cubicBezTo>
                <a:lnTo>
                  <a:pt x="16231" y="3611"/>
                </a:lnTo>
                <a:lnTo>
                  <a:pt x="16068" y="3554"/>
                </a:lnTo>
                <a:cubicBezTo>
                  <a:pt x="15979" y="3523"/>
                  <a:pt x="15863" y="3497"/>
                  <a:pt x="15812" y="3497"/>
                </a:cubicBezTo>
                <a:cubicBezTo>
                  <a:pt x="15762" y="3497"/>
                  <a:pt x="15716" y="3489"/>
                  <a:pt x="15709" y="3480"/>
                </a:cubicBezTo>
                <a:cubicBezTo>
                  <a:pt x="15706" y="3476"/>
                  <a:pt x="15710" y="3451"/>
                  <a:pt x="15722" y="3414"/>
                </a:cubicBezTo>
                <a:cubicBezTo>
                  <a:pt x="15733" y="3377"/>
                  <a:pt x="15750" y="3328"/>
                  <a:pt x="15770" y="3277"/>
                </a:cubicBezTo>
                <a:cubicBezTo>
                  <a:pt x="15868" y="3027"/>
                  <a:pt x="15885" y="2948"/>
                  <a:pt x="15837" y="2972"/>
                </a:cubicBezTo>
                <a:cubicBezTo>
                  <a:pt x="15812" y="2985"/>
                  <a:pt x="15797" y="2971"/>
                  <a:pt x="15788" y="2926"/>
                </a:cubicBezTo>
                <a:cubicBezTo>
                  <a:pt x="15774" y="2856"/>
                  <a:pt x="15740" y="2860"/>
                  <a:pt x="15618" y="2942"/>
                </a:cubicBezTo>
                <a:cubicBezTo>
                  <a:pt x="15596" y="2957"/>
                  <a:pt x="15580" y="2965"/>
                  <a:pt x="15567" y="2966"/>
                </a:cubicBezTo>
                <a:cubicBezTo>
                  <a:pt x="15555" y="2967"/>
                  <a:pt x="15547" y="2961"/>
                  <a:pt x="15541" y="2948"/>
                </a:cubicBezTo>
                <a:cubicBezTo>
                  <a:pt x="15536" y="2936"/>
                  <a:pt x="15529" y="2934"/>
                  <a:pt x="15523" y="2941"/>
                </a:cubicBezTo>
                <a:cubicBezTo>
                  <a:pt x="15517" y="2947"/>
                  <a:pt x="15511" y="2961"/>
                  <a:pt x="15505" y="2983"/>
                </a:cubicBezTo>
                <a:lnTo>
                  <a:pt x="15485" y="3053"/>
                </a:lnTo>
                <a:lnTo>
                  <a:pt x="15435" y="2990"/>
                </a:lnTo>
                <a:cubicBezTo>
                  <a:pt x="15407" y="2956"/>
                  <a:pt x="15347" y="2918"/>
                  <a:pt x="15301" y="2907"/>
                </a:cubicBezTo>
                <a:cubicBezTo>
                  <a:pt x="15255" y="2896"/>
                  <a:pt x="15205" y="2869"/>
                  <a:pt x="15190" y="2845"/>
                </a:cubicBezTo>
                <a:cubicBezTo>
                  <a:pt x="15176" y="2822"/>
                  <a:pt x="15151" y="2803"/>
                  <a:pt x="15135" y="2803"/>
                </a:cubicBezTo>
                <a:cubicBezTo>
                  <a:pt x="15127" y="2803"/>
                  <a:pt x="15113" y="2792"/>
                  <a:pt x="15099" y="2777"/>
                </a:cubicBezTo>
                <a:cubicBezTo>
                  <a:pt x="15085" y="2760"/>
                  <a:pt x="15070" y="2737"/>
                  <a:pt x="15057" y="2712"/>
                </a:cubicBezTo>
                <a:cubicBezTo>
                  <a:pt x="15004" y="2613"/>
                  <a:pt x="14936" y="2596"/>
                  <a:pt x="14811" y="2654"/>
                </a:cubicBezTo>
                <a:cubicBezTo>
                  <a:pt x="14790" y="2664"/>
                  <a:pt x="14757" y="2668"/>
                  <a:pt x="14718" y="2665"/>
                </a:cubicBezTo>
                <a:cubicBezTo>
                  <a:pt x="14641" y="2660"/>
                  <a:pt x="14539" y="2632"/>
                  <a:pt x="14453" y="2593"/>
                </a:cubicBezTo>
                <a:cubicBezTo>
                  <a:pt x="14452" y="2593"/>
                  <a:pt x="14452" y="2593"/>
                  <a:pt x="14452" y="2593"/>
                </a:cubicBezTo>
                <a:cubicBezTo>
                  <a:pt x="14409" y="2573"/>
                  <a:pt x="14370" y="2550"/>
                  <a:pt x="14340" y="2526"/>
                </a:cubicBezTo>
                <a:cubicBezTo>
                  <a:pt x="14292" y="2488"/>
                  <a:pt x="14263" y="2479"/>
                  <a:pt x="14253" y="2501"/>
                </a:cubicBezTo>
                <a:cubicBezTo>
                  <a:pt x="14245" y="2519"/>
                  <a:pt x="14219" y="2526"/>
                  <a:pt x="14195" y="2515"/>
                </a:cubicBezTo>
                <a:cubicBezTo>
                  <a:pt x="14117" y="2483"/>
                  <a:pt x="14061" y="2528"/>
                  <a:pt x="14061" y="2623"/>
                </a:cubicBezTo>
                <a:cubicBezTo>
                  <a:pt x="14061" y="2646"/>
                  <a:pt x="14062" y="2664"/>
                  <a:pt x="14068" y="2679"/>
                </a:cubicBezTo>
                <a:cubicBezTo>
                  <a:pt x="14073" y="2694"/>
                  <a:pt x="14083" y="2706"/>
                  <a:pt x="14100" y="2717"/>
                </a:cubicBezTo>
                <a:cubicBezTo>
                  <a:pt x="14133" y="2740"/>
                  <a:pt x="14195" y="2758"/>
                  <a:pt x="14310" y="2789"/>
                </a:cubicBezTo>
                <a:cubicBezTo>
                  <a:pt x="14440" y="2823"/>
                  <a:pt x="14472" y="2856"/>
                  <a:pt x="14445" y="2924"/>
                </a:cubicBezTo>
                <a:cubicBezTo>
                  <a:pt x="14436" y="2948"/>
                  <a:pt x="14432" y="2960"/>
                  <a:pt x="14433" y="2966"/>
                </a:cubicBezTo>
                <a:cubicBezTo>
                  <a:pt x="14435" y="2972"/>
                  <a:pt x="14442" y="2973"/>
                  <a:pt x="14454" y="2966"/>
                </a:cubicBezTo>
                <a:cubicBezTo>
                  <a:pt x="14466" y="2960"/>
                  <a:pt x="14479" y="2967"/>
                  <a:pt x="14494" y="2982"/>
                </a:cubicBezTo>
                <a:cubicBezTo>
                  <a:pt x="14509" y="2997"/>
                  <a:pt x="14525" y="3019"/>
                  <a:pt x="14538" y="3044"/>
                </a:cubicBezTo>
                <a:cubicBezTo>
                  <a:pt x="14563" y="3093"/>
                  <a:pt x="14578" y="3150"/>
                  <a:pt x="14561" y="3173"/>
                </a:cubicBezTo>
                <a:cubicBezTo>
                  <a:pt x="14540" y="3202"/>
                  <a:pt x="14533" y="3223"/>
                  <a:pt x="14539" y="3236"/>
                </a:cubicBezTo>
                <a:cubicBezTo>
                  <a:pt x="14541" y="3242"/>
                  <a:pt x="14548" y="3247"/>
                  <a:pt x="14557" y="3248"/>
                </a:cubicBezTo>
                <a:cubicBezTo>
                  <a:pt x="14566" y="3249"/>
                  <a:pt x="14577" y="3247"/>
                  <a:pt x="14593" y="3242"/>
                </a:cubicBezTo>
                <a:cubicBezTo>
                  <a:pt x="14614" y="3235"/>
                  <a:pt x="14631" y="3232"/>
                  <a:pt x="14644" y="3232"/>
                </a:cubicBezTo>
                <a:cubicBezTo>
                  <a:pt x="14655" y="3233"/>
                  <a:pt x="14664" y="3237"/>
                  <a:pt x="14669" y="3244"/>
                </a:cubicBezTo>
                <a:cubicBezTo>
                  <a:pt x="14669" y="3244"/>
                  <a:pt x="14669" y="3245"/>
                  <a:pt x="14669" y="3246"/>
                </a:cubicBezTo>
                <a:cubicBezTo>
                  <a:pt x="14671" y="3248"/>
                  <a:pt x="14672" y="3252"/>
                  <a:pt x="14673" y="3255"/>
                </a:cubicBezTo>
                <a:cubicBezTo>
                  <a:pt x="14675" y="3260"/>
                  <a:pt x="14676" y="3267"/>
                  <a:pt x="14677" y="3275"/>
                </a:cubicBezTo>
                <a:cubicBezTo>
                  <a:pt x="14677" y="3275"/>
                  <a:pt x="14677" y="3275"/>
                  <a:pt x="14677" y="3276"/>
                </a:cubicBezTo>
                <a:cubicBezTo>
                  <a:pt x="14678" y="3297"/>
                  <a:pt x="14677" y="3323"/>
                  <a:pt x="14668" y="3363"/>
                </a:cubicBezTo>
                <a:cubicBezTo>
                  <a:pt x="14656" y="3422"/>
                  <a:pt x="14651" y="3478"/>
                  <a:pt x="14658" y="3487"/>
                </a:cubicBezTo>
                <a:cubicBezTo>
                  <a:pt x="14664" y="3496"/>
                  <a:pt x="14718" y="3488"/>
                  <a:pt x="14776" y="3468"/>
                </a:cubicBezTo>
                <a:cubicBezTo>
                  <a:pt x="14834" y="3449"/>
                  <a:pt x="14878" y="3446"/>
                  <a:pt x="14901" y="3458"/>
                </a:cubicBezTo>
                <a:cubicBezTo>
                  <a:pt x="14924" y="3470"/>
                  <a:pt x="14927" y="3497"/>
                  <a:pt x="14903" y="3534"/>
                </a:cubicBezTo>
                <a:cubicBezTo>
                  <a:pt x="14893" y="3550"/>
                  <a:pt x="14890" y="3559"/>
                  <a:pt x="14896" y="3565"/>
                </a:cubicBezTo>
                <a:cubicBezTo>
                  <a:pt x="14902" y="3570"/>
                  <a:pt x="14916" y="3574"/>
                  <a:pt x="14940" y="3573"/>
                </a:cubicBezTo>
                <a:cubicBezTo>
                  <a:pt x="14985" y="3572"/>
                  <a:pt x="14999" y="3585"/>
                  <a:pt x="14994" y="3624"/>
                </a:cubicBezTo>
                <a:cubicBezTo>
                  <a:pt x="14991" y="3652"/>
                  <a:pt x="15015" y="3729"/>
                  <a:pt x="15048" y="3796"/>
                </a:cubicBezTo>
                <a:cubicBezTo>
                  <a:pt x="15084" y="3868"/>
                  <a:pt x="15099" y="3939"/>
                  <a:pt x="15095" y="4006"/>
                </a:cubicBezTo>
                <a:cubicBezTo>
                  <a:pt x="15095" y="4006"/>
                  <a:pt x="15095" y="4007"/>
                  <a:pt x="15095" y="4007"/>
                </a:cubicBezTo>
                <a:cubicBezTo>
                  <a:pt x="15090" y="4073"/>
                  <a:pt x="15066" y="4136"/>
                  <a:pt x="15021" y="4192"/>
                </a:cubicBezTo>
                <a:cubicBezTo>
                  <a:pt x="14977" y="4248"/>
                  <a:pt x="14965" y="4288"/>
                  <a:pt x="14971" y="4370"/>
                </a:cubicBezTo>
                <a:cubicBezTo>
                  <a:pt x="14972" y="4395"/>
                  <a:pt x="14973" y="4414"/>
                  <a:pt x="14972" y="4429"/>
                </a:cubicBezTo>
                <a:cubicBezTo>
                  <a:pt x="14972" y="4429"/>
                  <a:pt x="14972" y="4430"/>
                  <a:pt x="14972" y="4430"/>
                </a:cubicBezTo>
                <a:cubicBezTo>
                  <a:pt x="14972" y="4444"/>
                  <a:pt x="14970" y="4454"/>
                  <a:pt x="14965" y="4462"/>
                </a:cubicBezTo>
                <a:cubicBezTo>
                  <a:pt x="14956" y="4477"/>
                  <a:pt x="14936" y="4480"/>
                  <a:pt x="14898" y="4485"/>
                </a:cubicBezTo>
                <a:cubicBezTo>
                  <a:pt x="14854" y="4489"/>
                  <a:pt x="14779" y="4483"/>
                  <a:pt x="14729" y="4469"/>
                </a:cubicBezTo>
                <a:cubicBezTo>
                  <a:pt x="14692" y="4459"/>
                  <a:pt x="14670" y="4449"/>
                  <a:pt x="14657" y="4435"/>
                </a:cubicBezTo>
                <a:cubicBezTo>
                  <a:pt x="14643" y="4421"/>
                  <a:pt x="14639" y="4401"/>
                  <a:pt x="14639" y="4372"/>
                </a:cubicBezTo>
                <a:cubicBezTo>
                  <a:pt x="14638" y="4250"/>
                  <a:pt x="14579" y="4231"/>
                  <a:pt x="14437" y="4308"/>
                </a:cubicBezTo>
                <a:cubicBezTo>
                  <a:pt x="14394" y="4331"/>
                  <a:pt x="14350" y="4348"/>
                  <a:pt x="14304" y="4356"/>
                </a:cubicBezTo>
                <a:cubicBezTo>
                  <a:pt x="14212" y="4373"/>
                  <a:pt x="14115" y="4361"/>
                  <a:pt x="14013" y="4319"/>
                </a:cubicBezTo>
                <a:cubicBezTo>
                  <a:pt x="13962" y="4298"/>
                  <a:pt x="13909" y="4270"/>
                  <a:pt x="13856" y="4234"/>
                </a:cubicBezTo>
                <a:cubicBezTo>
                  <a:pt x="13716" y="4140"/>
                  <a:pt x="13707" y="4127"/>
                  <a:pt x="13716" y="4045"/>
                </a:cubicBezTo>
                <a:cubicBezTo>
                  <a:pt x="13720" y="4008"/>
                  <a:pt x="13719" y="3986"/>
                  <a:pt x="13712" y="3970"/>
                </a:cubicBezTo>
                <a:cubicBezTo>
                  <a:pt x="13712" y="3969"/>
                  <a:pt x="13712" y="3967"/>
                  <a:pt x="13711" y="3966"/>
                </a:cubicBezTo>
                <a:cubicBezTo>
                  <a:pt x="13703" y="3949"/>
                  <a:pt x="13687" y="3938"/>
                  <a:pt x="13658" y="3925"/>
                </a:cubicBezTo>
                <a:cubicBezTo>
                  <a:pt x="13641" y="3917"/>
                  <a:pt x="13629" y="3911"/>
                  <a:pt x="13620" y="3904"/>
                </a:cubicBezTo>
                <a:cubicBezTo>
                  <a:pt x="13611" y="3898"/>
                  <a:pt x="13605" y="3890"/>
                  <a:pt x="13602" y="3879"/>
                </a:cubicBezTo>
                <a:cubicBezTo>
                  <a:pt x="13597" y="3857"/>
                  <a:pt x="13602" y="3820"/>
                  <a:pt x="13613" y="3747"/>
                </a:cubicBezTo>
                <a:cubicBezTo>
                  <a:pt x="13620" y="3702"/>
                  <a:pt x="13628" y="3666"/>
                  <a:pt x="13635" y="3637"/>
                </a:cubicBezTo>
                <a:cubicBezTo>
                  <a:pt x="13642" y="3608"/>
                  <a:pt x="13649" y="3587"/>
                  <a:pt x="13659" y="3571"/>
                </a:cubicBezTo>
                <a:cubicBezTo>
                  <a:pt x="13677" y="3538"/>
                  <a:pt x="13702" y="3526"/>
                  <a:pt x="13738" y="3526"/>
                </a:cubicBezTo>
                <a:cubicBezTo>
                  <a:pt x="13784" y="3526"/>
                  <a:pt x="13867" y="3487"/>
                  <a:pt x="13900" y="3449"/>
                </a:cubicBezTo>
                <a:cubicBezTo>
                  <a:pt x="13910" y="3437"/>
                  <a:pt x="13887" y="3383"/>
                  <a:pt x="13855" y="3328"/>
                </a:cubicBezTo>
                <a:cubicBezTo>
                  <a:pt x="13823" y="3273"/>
                  <a:pt x="13782" y="3217"/>
                  <a:pt x="13756" y="3201"/>
                </a:cubicBezTo>
                <a:cubicBezTo>
                  <a:pt x="13707" y="3171"/>
                  <a:pt x="13702" y="3155"/>
                  <a:pt x="13721" y="3107"/>
                </a:cubicBezTo>
                <a:cubicBezTo>
                  <a:pt x="13740" y="3060"/>
                  <a:pt x="13746" y="3027"/>
                  <a:pt x="13743" y="3013"/>
                </a:cubicBezTo>
                <a:cubicBezTo>
                  <a:pt x="13741" y="3007"/>
                  <a:pt x="13737" y="3004"/>
                  <a:pt x="13730" y="3009"/>
                </a:cubicBezTo>
                <a:cubicBezTo>
                  <a:pt x="13724" y="3013"/>
                  <a:pt x="13715" y="3024"/>
                  <a:pt x="13704" y="3042"/>
                </a:cubicBezTo>
                <a:cubicBezTo>
                  <a:pt x="13682" y="3079"/>
                  <a:pt x="13633" y="3114"/>
                  <a:pt x="13596" y="3119"/>
                </a:cubicBezTo>
                <a:cubicBezTo>
                  <a:pt x="13559" y="3124"/>
                  <a:pt x="13497" y="3145"/>
                  <a:pt x="13457" y="3167"/>
                </a:cubicBezTo>
                <a:cubicBezTo>
                  <a:pt x="13391" y="3203"/>
                  <a:pt x="13366" y="3197"/>
                  <a:pt x="13141" y="3084"/>
                </a:cubicBezTo>
                <a:lnTo>
                  <a:pt x="12896" y="2960"/>
                </a:lnTo>
                <a:lnTo>
                  <a:pt x="12869" y="2709"/>
                </a:lnTo>
                <a:cubicBezTo>
                  <a:pt x="12847" y="2488"/>
                  <a:pt x="12849" y="2452"/>
                  <a:pt x="12880" y="2419"/>
                </a:cubicBezTo>
                <a:cubicBezTo>
                  <a:pt x="12892" y="2407"/>
                  <a:pt x="12905" y="2397"/>
                  <a:pt x="12919" y="2391"/>
                </a:cubicBezTo>
                <a:cubicBezTo>
                  <a:pt x="12948" y="2379"/>
                  <a:pt x="12979" y="2379"/>
                  <a:pt x="13005" y="2391"/>
                </a:cubicBezTo>
                <a:cubicBezTo>
                  <a:pt x="13018" y="2397"/>
                  <a:pt x="13029" y="2406"/>
                  <a:pt x="13038" y="2418"/>
                </a:cubicBezTo>
                <a:cubicBezTo>
                  <a:pt x="13060" y="2447"/>
                  <a:pt x="13056" y="2466"/>
                  <a:pt x="13015" y="2508"/>
                </a:cubicBezTo>
                <a:cubicBezTo>
                  <a:pt x="12972" y="2553"/>
                  <a:pt x="12969" y="2566"/>
                  <a:pt x="12997" y="2590"/>
                </a:cubicBezTo>
                <a:cubicBezTo>
                  <a:pt x="13021" y="2611"/>
                  <a:pt x="13045" y="2603"/>
                  <a:pt x="13077" y="2563"/>
                </a:cubicBezTo>
                <a:cubicBezTo>
                  <a:pt x="13111" y="2520"/>
                  <a:pt x="13132" y="2513"/>
                  <a:pt x="13162" y="2535"/>
                </a:cubicBezTo>
                <a:cubicBezTo>
                  <a:pt x="13187" y="2554"/>
                  <a:pt x="13231" y="2553"/>
                  <a:pt x="13291" y="2531"/>
                </a:cubicBezTo>
                <a:cubicBezTo>
                  <a:pt x="13333" y="2516"/>
                  <a:pt x="13356" y="2506"/>
                  <a:pt x="13368" y="2488"/>
                </a:cubicBezTo>
                <a:cubicBezTo>
                  <a:pt x="13375" y="2478"/>
                  <a:pt x="13378" y="2468"/>
                  <a:pt x="13380" y="2453"/>
                </a:cubicBezTo>
                <a:cubicBezTo>
                  <a:pt x="13382" y="2437"/>
                  <a:pt x="13382" y="2418"/>
                  <a:pt x="13382" y="2393"/>
                </a:cubicBezTo>
                <a:cubicBezTo>
                  <a:pt x="13382" y="2358"/>
                  <a:pt x="13374" y="2316"/>
                  <a:pt x="13359" y="2266"/>
                </a:cubicBezTo>
                <a:cubicBezTo>
                  <a:pt x="13359" y="2266"/>
                  <a:pt x="13359" y="2265"/>
                  <a:pt x="13359" y="2265"/>
                </a:cubicBezTo>
                <a:cubicBezTo>
                  <a:pt x="13344" y="2215"/>
                  <a:pt x="13321" y="2159"/>
                  <a:pt x="13289" y="2092"/>
                </a:cubicBezTo>
                <a:cubicBezTo>
                  <a:pt x="13223" y="1951"/>
                  <a:pt x="13203" y="1887"/>
                  <a:pt x="13220" y="1860"/>
                </a:cubicBezTo>
                <a:cubicBezTo>
                  <a:pt x="13237" y="1833"/>
                  <a:pt x="13228" y="1813"/>
                  <a:pt x="13188" y="1788"/>
                </a:cubicBezTo>
                <a:cubicBezTo>
                  <a:pt x="13141" y="1759"/>
                  <a:pt x="13133" y="1760"/>
                  <a:pt x="13138" y="1799"/>
                </a:cubicBezTo>
                <a:cubicBezTo>
                  <a:pt x="13141" y="1824"/>
                  <a:pt x="13116" y="1874"/>
                  <a:pt x="13082" y="1909"/>
                </a:cubicBezTo>
                <a:cubicBezTo>
                  <a:pt x="13056" y="1935"/>
                  <a:pt x="13038" y="1950"/>
                  <a:pt x="13023" y="1953"/>
                </a:cubicBezTo>
                <a:cubicBezTo>
                  <a:pt x="13008" y="1957"/>
                  <a:pt x="12996" y="1950"/>
                  <a:pt x="12980" y="1934"/>
                </a:cubicBezTo>
                <a:cubicBezTo>
                  <a:pt x="12899" y="1856"/>
                  <a:pt x="12787" y="1804"/>
                  <a:pt x="12718" y="1813"/>
                </a:cubicBezTo>
                <a:cubicBezTo>
                  <a:pt x="12683" y="1818"/>
                  <a:pt x="12666" y="1822"/>
                  <a:pt x="12657" y="1840"/>
                </a:cubicBezTo>
                <a:cubicBezTo>
                  <a:pt x="12649" y="1858"/>
                  <a:pt x="12651" y="1891"/>
                  <a:pt x="12653" y="1953"/>
                </a:cubicBezTo>
                <a:cubicBezTo>
                  <a:pt x="12657" y="2025"/>
                  <a:pt x="12679" y="2132"/>
                  <a:pt x="12703" y="2193"/>
                </a:cubicBezTo>
                <a:cubicBezTo>
                  <a:pt x="12733" y="2265"/>
                  <a:pt x="12741" y="2313"/>
                  <a:pt x="12726" y="2333"/>
                </a:cubicBezTo>
                <a:cubicBezTo>
                  <a:pt x="12714" y="2349"/>
                  <a:pt x="12703" y="2400"/>
                  <a:pt x="12703" y="2445"/>
                </a:cubicBezTo>
                <a:cubicBezTo>
                  <a:pt x="12703" y="2498"/>
                  <a:pt x="12683" y="2546"/>
                  <a:pt x="12646" y="2582"/>
                </a:cubicBezTo>
                <a:cubicBezTo>
                  <a:pt x="12615" y="2612"/>
                  <a:pt x="12584" y="2677"/>
                  <a:pt x="12577" y="2727"/>
                </a:cubicBezTo>
                <a:cubicBezTo>
                  <a:pt x="12568" y="2796"/>
                  <a:pt x="12561" y="2838"/>
                  <a:pt x="12552" y="2862"/>
                </a:cubicBezTo>
                <a:cubicBezTo>
                  <a:pt x="12547" y="2874"/>
                  <a:pt x="12542" y="2882"/>
                  <a:pt x="12536" y="2887"/>
                </a:cubicBezTo>
                <a:cubicBezTo>
                  <a:pt x="12529" y="2891"/>
                  <a:pt x="12521" y="2894"/>
                  <a:pt x="12512" y="2894"/>
                </a:cubicBezTo>
                <a:cubicBezTo>
                  <a:pt x="12493" y="2894"/>
                  <a:pt x="12363" y="2955"/>
                  <a:pt x="12223" y="3029"/>
                </a:cubicBezTo>
                <a:cubicBezTo>
                  <a:pt x="12084" y="3104"/>
                  <a:pt x="11951" y="3165"/>
                  <a:pt x="11929" y="3165"/>
                </a:cubicBezTo>
                <a:cubicBezTo>
                  <a:pt x="11868" y="3165"/>
                  <a:pt x="11854" y="3081"/>
                  <a:pt x="11902" y="3010"/>
                </a:cubicBezTo>
                <a:cubicBezTo>
                  <a:pt x="11923" y="2980"/>
                  <a:pt x="11933" y="2965"/>
                  <a:pt x="11931" y="2949"/>
                </a:cubicBezTo>
                <a:cubicBezTo>
                  <a:pt x="11930" y="2934"/>
                  <a:pt x="11915" y="2919"/>
                  <a:pt x="11888" y="2891"/>
                </a:cubicBezTo>
                <a:cubicBezTo>
                  <a:pt x="11857" y="2860"/>
                  <a:pt x="11805" y="2834"/>
                  <a:pt x="11772" y="2833"/>
                </a:cubicBezTo>
                <a:cubicBezTo>
                  <a:pt x="11716" y="2833"/>
                  <a:pt x="11710" y="2845"/>
                  <a:pt x="11704" y="2961"/>
                </a:cubicBezTo>
                <a:cubicBezTo>
                  <a:pt x="11698" y="3061"/>
                  <a:pt x="11686" y="3091"/>
                  <a:pt x="11651" y="3099"/>
                </a:cubicBezTo>
                <a:cubicBezTo>
                  <a:pt x="11626" y="3105"/>
                  <a:pt x="11597" y="3131"/>
                  <a:pt x="11588" y="3154"/>
                </a:cubicBezTo>
                <a:cubicBezTo>
                  <a:pt x="11584" y="3162"/>
                  <a:pt x="11580" y="3167"/>
                  <a:pt x="11573" y="3168"/>
                </a:cubicBezTo>
                <a:cubicBezTo>
                  <a:pt x="11565" y="3170"/>
                  <a:pt x="11552" y="3162"/>
                  <a:pt x="11538" y="3154"/>
                </a:cubicBezTo>
                <a:cubicBezTo>
                  <a:pt x="11515" y="3141"/>
                  <a:pt x="11486" y="3119"/>
                  <a:pt x="11439" y="3076"/>
                </a:cubicBezTo>
                <a:lnTo>
                  <a:pt x="11307" y="2958"/>
                </a:lnTo>
                <a:lnTo>
                  <a:pt x="11293" y="2706"/>
                </a:lnTo>
                <a:lnTo>
                  <a:pt x="11279" y="2456"/>
                </a:lnTo>
                <a:lnTo>
                  <a:pt x="11393" y="2312"/>
                </a:lnTo>
                <a:cubicBezTo>
                  <a:pt x="11456" y="2233"/>
                  <a:pt x="11543" y="2133"/>
                  <a:pt x="11586" y="2090"/>
                </a:cubicBezTo>
                <a:cubicBezTo>
                  <a:pt x="11660" y="2015"/>
                  <a:pt x="11666" y="2014"/>
                  <a:pt x="11707" y="2063"/>
                </a:cubicBezTo>
                <a:cubicBezTo>
                  <a:pt x="11720" y="2078"/>
                  <a:pt x="11735" y="2088"/>
                  <a:pt x="11754" y="2094"/>
                </a:cubicBezTo>
                <a:cubicBezTo>
                  <a:pt x="11778" y="2101"/>
                  <a:pt x="11804" y="2098"/>
                  <a:pt x="11830" y="2090"/>
                </a:cubicBezTo>
                <a:cubicBezTo>
                  <a:pt x="11840" y="2087"/>
                  <a:pt x="11850" y="2083"/>
                  <a:pt x="11860" y="2078"/>
                </a:cubicBezTo>
                <a:cubicBezTo>
                  <a:pt x="11863" y="2076"/>
                  <a:pt x="11867" y="2075"/>
                  <a:pt x="11871" y="2073"/>
                </a:cubicBezTo>
                <a:cubicBezTo>
                  <a:pt x="11871" y="2073"/>
                  <a:pt x="11871" y="2073"/>
                  <a:pt x="11871" y="2073"/>
                </a:cubicBezTo>
                <a:cubicBezTo>
                  <a:pt x="11887" y="2062"/>
                  <a:pt x="11903" y="2048"/>
                  <a:pt x="11913" y="2031"/>
                </a:cubicBezTo>
                <a:cubicBezTo>
                  <a:pt x="11937" y="1992"/>
                  <a:pt x="11947" y="1994"/>
                  <a:pt x="11984" y="2039"/>
                </a:cubicBezTo>
                <a:cubicBezTo>
                  <a:pt x="12024" y="2088"/>
                  <a:pt x="12026" y="2087"/>
                  <a:pt x="12012" y="2039"/>
                </a:cubicBezTo>
                <a:cubicBezTo>
                  <a:pt x="12008" y="2025"/>
                  <a:pt x="12007" y="2007"/>
                  <a:pt x="12010" y="1988"/>
                </a:cubicBezTo>
                <a:cubicBezTo>
                  <a:pt x="12013" y="1970"/>
                  <a:pt x="12019" y="1952"/>
                  <a:pt x="12028" y="1938"/>
                </a:cubicBezTo>
                <a:cubicBezTo>
                  <a:pt x="12054" y="1894"/>
                  <a:pt x="12054" y="1890"/>
                  <a:pt x="12021" y="1906"/>
                </a:cubicBezTo>
                <a:cubicBezTo>
                  <a:pt x="11996" y="1919"/>
                  <a:pt x="11949" y="1881"/>
                  <a:pt x="11878" y="1791"/>
                </a:cubicBezTo>
                <a:cubicBezTo>
                  <a:pt x="11819" y="1718"/>
                  <a:pt x="11763" y="1657"/>
                  <a:pt x="11753" y="1657"/>
                </a:cubicBezTo>
                <a:cubicBezTo>
                  <a:pt x="11742" y="1657"/>
                  <a:pt x="11704" y="1691"/>
                  <a:pt x="11667" y="1732"/>
                </a:cubicBezTo>
                <a:lnTo>
                  <a:pt x="11600" y="1807"/>
                </a:lnTo>
                <a:lnTo>
                  <a:pt x="11519" y="1643"/>
                </a:lnTo>
                <a:cubicBezTo>
                  <a:pt x="11473" y="1552"/>
                  <a:pt x="11436" y="1457"/>
                  <a:pt x="11436" y="1434"/>
                </a:cubicBezTo>
                <a:cubicBezTo>
                  <a:pt x="11436" y="1353"/>
                  <a:pt x="11303" y="1209"/>
                  <a:pt x="11204" y="1183"/>
                </a:cubicBezTo>
                <a:lnTo>
                  <a:pt x="11108" y="1158"/>
                </a:lnTo>
                <a:lnTo>
                  <a:pt x="11108" y="1008"/>
                </a:lnTo>
                <a:lnTo>
                  <a:pt x="11108" y="858"/>
                </a:lnTo>
                <a:lnTo>
                  <a:pt x="11221" y="833"/>
                </a:lnTo>
                <a:cubicBezTo>
                  <a:pt x="11330" y="809"/>
                  <a:pt x="11385" y="796"/>
                  <a:pt x="11410" y="784"/>
                </a:cubicBezTo>
                <a:cubicBezTo>
                  <a:pt x="11422" y="779"/>
                  <a:pt x="11427" y="773"/>
                  <a:pt x="11427" y="766"/>
                </a:cubicBezTo>
                <a:cubicBezTo>
                  <a:pt x="11427" y="760"/>
                  <a:pt x="11424" y="752"/>
                  <a:pt x="11417" y="741"/>
                </a:cubicBezTo>
                <a:cubicBezTo>
                  <a:pt x="11403" y="719"/>
                  <a:pt x="11402" y="677"/>
                  <a:pt x="11413" y="618"/>
                </a:cubicBezTo>
                <a:cubicBezTo>
                  <a:pt x="11425" y="558"/>
                  <a:pt x="11449" y="480"/>
                  <a:pt x="11485" y="387"/>
                </a:cubicBezTo>
                <a:cubicBezTo>
                  <a:pt x="11508" y="327"/>
                  <a:pt x="11527" y="267"/>
                  <a:pt x="11527" y="255"/>
                </a:cubicBezTo>
                <a:cubicBezTo>
                  <a:pt x="11527" y="243"/>
                  <a:pt x="11412" y="242"/>
                  <a:pt x="11273" y="254"/>
                </a:cubicBezTo>
                <a:cubicBezTo>
                  <a:pt x="11143" y="265"/>
                  <a:pt x="11066" y="278"/>
                  <a:pt x="11020" y="302"/>
                </a:cubicBezTo>
                <a:cubicBezTo>
                  <a:pt x="10998" y="314"/>
                  <a:pt x="10983" y="329"/>
                  <a:pt x="10974" y="349"/>
                </a:cubicBezTo>
                <a:cubicBezTo>
                  <a:pt x="10966" y="369"/>
                  <a:pt x="10962" y="393"/>
                  <a:pt x="10962" y="422"/>
                </a:cubicBezTo>
                <a:cubicBezTo>
                  <a:pt x="10961" y="435"/>
                  <a:pt x="10954" y="457"/>
                  <a:pt x="10942" y="484"/>
                </a:cubicBezTo>
                <a:cubicBezTo>
                  <a:pt x="10942" y="484"/>
                  <a:pt x="10943" y="484"/>
                  <a:pt x="10942" y="485"/>
                </a:cubicBezTo>
                <a:cubicBezTo>
                  <a:pt x="10931" y="511"/>
                  <a:pt x="10916" y="540"/>
                  <a:pt x="10899" y="567"/>
                </a:cubicBezTo>
                <a:lnTo>
                  <a:pt x="10836" y="666"/>
                </a:lnTo>
                <a:lnTo>
                  <a:pt x="10726" y="626"/>
                </a:lnTo>
                <a:cubicBezTo>
                  <a:pt x="10653" y="600"/>
                  <a:pt x="10599" y="558"/>
                  <a:pt x="10569" y="504"/>
                </a:cubicBezTo>
                <a:lnTo>
                  <a:pt x="10522" y="421"/>
                </a:lnTo>
                <a:lnTo>
                  <a:pt x="10459" y="502"/>
                </a:lnTo>
                <a:cubicBezTo>
                  <a:pt x="10442" y="523"/>
                  <a:pt x="10429" y="545"/>
                  <a:pt x="10419" y="566"/>
                </a:cubicBezTo>
                <a:cubicBezTo>
                  <a:pt x="10399" y="607"/>
                  <a:pt x="10393" y="646"/>
                  <a:pt x="10401" y="676"/>
                </a:cubicBezTo>
                <a:cubicBezTo>
                  <a:pt x="10405" y="691"/>
                  <a:pt x="10412" y="703"/>
                  <a:pt x="10424" y="713"/>
                </a:cubicBezTo>
                <a:cubicBezTo>
                  <a:pt x="10439" y="727"/>
                  <a:pt x="10559" y="786"/>
                  <a:pt x="10689" y="844"/>
                </a:cubicBezTo>
                <a:cubicBezTo>
                  <a:pt x="10890" y="933"/>
                  <a:pt x="10928" y="959"/>
                  <a:pt x="10934" y="1017"/>
                </a:cubicBezTo>
                <a:cubicBezTo>
                  <a:pt x="10940" y="1066"/>
                  <a:pt x="10927" y="1091"/>
                  <a:pt x="10884" y="1113"/>
                </a:cubicBezTo>
                <a:cubicBezTo>
                  <a:pt x="10851" y="1130"/>
                  <a:pt x="10815" y="1174"/>
                  <a:pt x="10805" y="1212"/>
                </a:cubicBezTo>
                <a:cubicBezTo>
                  <a:pt x="10799" y="1233"/>
                  <a:pt x="10782" y="1258"/>
                  <a:pt x="10758" y="1283"/>
                </a:cubicBezTo>
                <a:cubicBezTo>
                  <a:pt x="10734" y="1307"/>
                  <a:pt x="10704" y="1332"/>
                  <a:pt x="10669" y="1354"/>
                </a:cubicBezTo>
                <a:cubicBezTo>
                  <a:pt x="10606" y="1393"/>
                  <a:pt x="10554" y="1436"/>
                  <a:pt x="10554" y="1448"/>
                </a:cubicBezTo>
                <a:cubicBezTo>
                  <a:pt x="10554" y="1460"/>
                  <a:pt x="10582" y="1479"/>
                  <a:pt x="10616" y="1490"/>
                </a:cubicBezTo>
                <a:cubicBezTo>
                  <a:pt x="10670" y="1509"/>
                  <a:pt x="10700" y="1525"/>
                  <a:pt x="10712" y="1556"/>
                </a:cubicBezTo>
                <a:cubicBezTo>
                  <a:pt x="10724" y="1587"/>
                  <a:pt x="10719" y="1632"/>
                  <a:pt x="10701" y="1709"/>
                </a:cubicBezTo>
                <a:cubicBezTo>
                  <a:pt x="10684" y="1785"/>
                  <a:pt x="10659" y="1861"/>
                  <a:pt x="10647" y="1877"/>
                </a:cubicBezTo>
                <a:cubicBezTo>
                  <a:pt x="10634" y="1894"/>
                  <a:pt x="10560" y="1913"/>
                  <a:pt x="10482" y="1920"/>
                </a:cubicBezTo>
                <a:cubicBezTo>
                  <a:pt x="10403" y="1926"/>
                  <a:pt x="10314" y="1934"/>
                  <a:pt x="10283" y="1938"/>
                </a:cubicBezTo>
                <a:cubicBezTo>
                  <a:pt x="10257" y="1940"/>
                  <a:pt x="10243" y="1940"/>
                  <a:pt x="10237" y="1926"/>
                </a:cubicBezTo>
                <a:cubicBezTo>
                  <a:pt x="10230" y="1911"/>
                  <a:pt x="10231" y="1884"/>
                  <a:pt x="10234" y="1834"/>
                </a:cubicBezTo>
                <a:cubicBezTo>
                  <a:pt x="10238" y="1767"/>
                  <a:pt x="10228" y="1714"/>
                  <a:pt x="10210" y="1698"/>
                </a:cubicBezTo>
                <a:cubicBezTo>
                  <a:pt x="10202" y="1691"/>
                  <a:pt x="10173" y="1684"/>
                  <a:pt x="10134" y="1679"/>
                </a:cubicBezTo>
                <a:cubicBezTo>
                  <a:pt x="10095" y="1674"/>
                  <a:pt x="10045" y="1669"/>
                  <a:pt x="9994" y="1668"/>
                </a:cubicBezTo>
                <a:cubicBezTo>
                  <a:pt x="9890" y="1666"/>
                  <a:pt x="9801" y="1659"/>
                  <a:pt x="9795" y="1651"/>
                </a:cubicBezTo>
                <a:cubicBezTo>
                  <a:pt x="9789" y="1643"/>
                  <a:pt x="9799" y="1582"/>
                  <a:pt x="9817" y="1515"/>
                </a:cubicBezTo>
                <a:cubicBezTo>
                  <a:pt x="9826" y="1480"/>
                  <a:pt x="9832" y="1447"/>
                  <a:pt x="9836" y="1422"/>
                </a:cubicBezTo>
                <a:cubicBezTo>
                  <a:pt x="9839" y="1396"/>
                  <a:pt x="9839" y="1378"/>
                  <a:pt x="9836" y="1373"/>
                </a:cubicBezTo>
                <a:cubicBezTo>
                  <a:pt x="9828" y="1363"/>
                  <a:pt x="9783" y="1356"/>
                  <a:pt x="9737" y="1356"/>
                </a:cubicBezTo>
                <a:cubicBezTo>
                  <a:pt x="9699" y="1356"/>
                  <a:pt x="9677" y="1358"/>
                  <a:pt x="9663" y="1371"/>
                </a:cubicBezTo>
                <a:cubicBezTo>
                  <a:pt x="9649" y="1384"/>
                  <a:pt x="9644" y="1407"/>
                  <a:pt x="9637" y="1449"/>
                </a:cubicBezTo>
                <a:cubicBezTo>
                  <a:pt x="9624" y="1526"/>
                  <a:pt x="9632" y="1559"/>
                  <a:pt x="9683" y="1629"/>
                </a:cubicBezTo>
                <a:lnTo>
                  <a:pt x="9746" y="1715"/>
                </a:lnTo>
                <a:lnTo>
                  <a:pt x="9683" y="1753"/>
                </a:lnTo>
                <a:cubicBezTo>
                  <a:pt x="9629" y="1786"/>
                  <a:pt x="9617" y="1783"/>
                  <a:pt x="9590" y="1733"/>
                </a:cubicBezTo>
                <a:cubicBezTo>
                  <a:pt x="9573" y="1702"/>
                  <a:pt x="9552" y="1686"/>
                  <a:pt x="9544" y="1697"/>
                </a:cubicBezTo>
                <a:cubicBezTo>
                  <a:pt x="9535" y="1708"/>
                  <a:pt x="9508" y="1694"/>
                  <a:pt x="9484" y="1664"/>
                </a:cubicBezTo>
                <a:cubicBezTo>
                  <a:pt x="9441" y="1614"/>
                  <a:pt x="9440" y="1614"/>
                  <a:pt x="9455" y="1677"/>
                </a:cubicBezTo>
                <a:cubicBezTo>
                  <a:pt x="9465" y="1720"/>
                  <a:pt x="9462" y="1747"/>
                  <a:pt x="9437" y="1764"/>
                </a:cubicBezTo>
                <a:cubicBezTo>
                  <a:pt x="9413" y="1781"/>
                  <a:pt x="9366" y="1788"/>
                  <a:pt x="9285" y="1794"/>
                </a:cubicBezTo>
                <a:cubicBezTo>
                  <a:pt x="9230" y="1798"/>
                  <a:pt x="9195" y="1798"/>
                  <a:pt x="9172" y="1791"/>
                </a:cubicBezTo>
                <a:cubicBezTo>
                  <a:pt x="9161" y="1788"/>
                  <a:pt x="9152" y="1781"/>
                  <a:pt x="9145" y="1774"/>
                </a:cubicBezTo>
                <a:cubicBezTo>
                  <a:pt x="9138" y="1768"/>
                  <a:pt x="9133" y="1760"/>
                  <a:pt x="9129" y="1749"/>
                </a:cubicBezTo>
                <a:cubicBezTo>
                  <a:pt x="9117" y="1720"/>
                  <a:pt x="9112" y="1688"/>
                  <a:pt x="9118" y="1680"/>
                </a:cubicBezTo>
                <a:cubicBezTo>
                  <a:pt x="9124" y="1672"/>
                  <a:pt x="9109" y="1643"/>
                  <a:pt x="9084" y="1614"/>
                </a:cubicBezTo>
                <a:cubicBezTo>
                  <a:pt x="9041" y="1561"/>
                  <a:pt x="9041" y="1562"/>
                  <a:pt x="9076" y="1710"/>
                </a:cubicBezTo>
                <a:cubicBezTo>
                  <a:pt x="9096" y="1794"/>
                  <a:pt x="9105" y="1886"/>
                  <a:pt x="9096" y="1917"/>
                </a:cubicBezTo>
                <a:cubicBezTo>
                  <a:pt x="9089" y="1943"/>
                  <a:pt x="9084" y="1956"/>
                  <a:pt x="9076" y="1955"/>
                </a:cubicBezTo>
                <a:cubicBezTo>
                  <a:pt x="9069" y="1953"/>
                  <a:pt x="9057" y="1938"/>
                  <a:pt x="9037" y="1905"/>
                </a:cubicBezTo>
                <a:lnTo>
                  <a:pt x="8995" y="1835"/>
                </a:lnTo>
                <a:lnTo>
                  <a:pt x="8904" y="1898"/>
                </a:lnTo>
                <a:cubicBezTo>
                  <a:pt x="8864" y="1925"/>
                  <a:pt x="8834" y="1938"/>
                  <a:pt x="8807" y="1946"/>
                </a:cubicBezTo>
                <a:cubicBezTo>
                  <a:pt x="8800" y="1948"/>
                  <a:pt x="8793" y="1950"/>
                  <a:pt x="8786" y="1951"/>
                </a:cubicBezTo>
                <a:cubicBezTo>
                  <a:pt x="8783" y="1951"/>
                  <a:pt x="8779" y="1953"/>
                  <a:pt x="8776" y="1953"/>
                </a:cubicBezTo>
                <a:cubicBezTo>
                  <a:pt x="8772" y="1953"/>
                  <a:pt x="8767" y="1954"/>
                  <a:pt x="8763" y="1953"/>
                </a:cubicBezTo>
                <a:cubicBezTo>
                  <a:pt x="8757" y="1952"/>
                  <a:pt x="8752" y="1948"/>
                  <a:pt x="8746" y="1945"/>
                </a:cubicBezTo>
                <a:cubicBezTo>
                  <a:pt x="8740" y="1942"/>
                  <a:pt x="8733" y="1941"/>
                  <a:pt x="8728" y="1936"/>
                </a:cubicBezTo>
                <a:cubicBezTo>
                  <a:pt x="8728" y="1936"/>
                  <a:pt x="8727" y="1935"/>
                  <a:pt x="8727" y="1935"/>
                </a:cubicBezTo>
                <a:cubicBezTo>
                  <a:pt x="8726" y="1935"/>
                  <a:pt x="8726" y="1935"/>
                  <a:pt x="8725" y="1934"/>
                </a:cubicBezTo>
                <a:cubicBezTo>
                  <a:pt x="8713" y="1921"/>
                  <a:pt x="8703" y="1904"/>
                  <a:pt x="8694" y="1880"/>
                </a:cubicBezTo>
                <a:cubicBezTo>
                  <a:pt x="8671" y="1817"/>
                  <a:pt x="8620" y="1780"/>
                  <a:pt x="8449" y="1702"/>
                </a:cubicBezTo>
                <a:lnTo>
                  <a:pt x="8234" y="1604"/>
                </a:lnTo>
                <a:lnTo>
                  <a:pt x="8243" y="1502"/>
                </a:lnTo>
                <a:cubicBezTo>
                  <a:pt x="8249" y="1413"/>
                  <a:pt x="8252" y="1358"/>
                  <a:pt x="8253" y="1316"/>
                </a:cubicBezTo>
                <a:cubicBezTo>
                  <a:pt x="8253" y="1313"/>
                  <a:pt x="8253" y="1311"/>
                  <a:pt x="8253" y="1308"/>
                </a:cubicBezTo>
                <a:cubicBezTo>
                  <a:pt x="8252" y="1296"/>
                  <a:pt x="8253" y="1283"/>
                  <a:pt x="8252" y="1274"/>
                </a:cubicBezTo>
                <a:cubicBezTo>
                  <a:pt x="8252" y="1273"/>
                  <a:pt x="8252" y="1271"/>
                  <a:pt x="8252" y="1270"/>
                </a:cubicBezTo>
                <a:cubicBezTo>
                  <a:pt x="8251" y="1265"/>
                  <a:pt x="8250" y="1258"/>
                  <a:pt x="8249" y="1253"/>
                </a:cubicBezTo>
                <a:cubicBezTo>
                  <a:pt x="8245" y="1239"/>
                  <a:pt x="8240" y="1228"/>
                  <a:pt x="8231" y="1222"/>
                </a:cubicBezTo>
                <a:cubicBezTo>
                  <a:pt x="8220" y="1216"/>
                  <a:pt x="8206" y="1214"/>
                  <a:pt x="8187" y="1211"/>
                </a:cubicBezTo>
                <a:cubicBezTo>
                  <a:pt x="8171" y="1209"/>
                  <a:pt x="8158" y="1208"/>
                  <a:pt x="8147" y="1211"/>
                </a:cubicBezTo>
                <a:cubicBezTo>
                  <a:pt x="8136" y="1214"/>
                  <a:pt x="8127" y="1220"/>
                  <a:pt x="8118" y="1233"/>
                </a:cubicBezTo>
                <a:cubicBezTo>
                  <a:pt x="8100" y="1259"/>
                  <a:pt x="8081" y="1310"/>
                  <a:pt x="8048" y="1407"/>
                </a:cubicBezTo>
                <a:cubicBezTo>
                  <a:pt x="8030" y="1463"/>
                  <a:pt x="7997" y="1538"/>
                  <a:pt x="7957" y="1620"/>
                </a:cubicBezTo>
                <a:cubicBezTo>
                  <a:pt x="7957" y="1620"/>
                  <a:pt x="7957" y="1621"/>
                  <a:pt x="7957" y="1621"/>
                </a:cubicBezTo>
                <a:cubicBezTo>
                  <a:pt x="7902" y="1733"/>
                  <a:pt x="7836" y="1852"/>
                  <a:pt x="7775" y="1953"/>
                </a:cubicBezTo>
                <a:cubicBezTo>
                  <a:pt x="7758" y="1982"/>
                  <a:pt x="7741" y="2011"/>
                  <a:pt x="7725" y="2036"/>
                </a:cubicBezTo>
                <a:cubicBezTo>
                  <a:pt x="7724" y="2037"/>
                  <a:pt x="7722" y="2039"/>
                  <a:pt x="7721" y="2040"/>
                </a:cubicBezTo>
                <a:cubicBezTo>
                  <a:pt x="7706" y="2063"/>
                  <a:pt x="7692" y="2086"/>
                  <a:pt x="7680" y="2103"/>
                </a:cubicBezTo>
                <a:cubicBezTo>
                  <a:pt x="7675" y="2110"/>
                  <a:pt x="7670" y="2118"/>
                  <a:pt x="7666" y="2124"/>
                </a:cubicBezTo>
                <a:cubicBezTo>
                  <a:pt x="7645" y="2151"/>
                  <a:pt x="7627" y="2170"/>
                  <a:pt x="7618" y="2170"/>
                </a:cubicBezTo>
                <a:cubicBezTo>
                  <a:pt x="7601" y="2170"/>
                  <a:pt x="7486" y="2135"/>
                  <a:pt x="7362" y="2094"/>
                </a:cubicBezTo>
                <a:cubicBezTo>
                  <a:pt x="7206" y="2041"/>
                  <a:pt x="7124" y="2027"/>
                  <a:pt x="7097" y="2046"/>
                </a:cubicBezTo>
                <a:cubicBezTo>
                  <a:pt x="7075" y="2062"/>
                  <a:pt x="7008" y="2143"/>
                  <a:pt x="6947" y="2227"/>
                </a:cubicBezTo>
                <a:lnTo>
                  <a:pt x="6835" y="2378"/>
                </a:lnTo>
                <a:lnTo>
                  <a:pt x="6770" y="2316"/>
                </a:lnTo>
                <a:cubicBezTo>
                  <a:pt x="6744" y="2291"/>
                  <a:pt x="6730" y="2274"/>
                  <a:pt x="6724" y="2258"/>
                </a:cubicBezTo>
                <a:cubicBezTo>
                  <a:pt x="6718" y="2242"/>
                  <a:pt x="6722" y="2229"/>
                  <a:pt x="6732" y="2212"/>
                </a:cubicBezTo>
                <a:cubicBezTo>
                  <a:pt x="6753" y="2179"/>
                  <a:pt x="6751" y="2170"/>
                  <a:pt x="6723" y="2170"/>
                </a:cubicBezTo>
                <a:cubicBezTo>
                  <a:pt x="6713" y="2170"/>
                  <a:pt x="6701" y="2165"/>
                  <a:pt x="6689" y="2155"/>
                </a:cubicBezTo>
                <a:cubicBezTo>
                  <a:pt x="6678" y="2146"/>
                  <a:pt x="6668" y="2131"/>
                  <a:pt x="6661" y="2117"/>
                </a:cubicBezTo>
                <a:cubicBezTo>
                  <a:pt x="6639" y="2070"/>
                  <a:pt x="6637" y="2073"/>
                  <a:pt x="6647" y="2132"/>
                </a:cubicBezTo>
                <a:cubicBezTo>
                  <a:pt x="6653" y="2170"/>
                  <a:pt x="6647" y="2209"/>
                  <a:pt x="6634" y="2219"/>
                </a:cubicBezTo>
                <a:cubicBezTo>
                  <a:pt x="6627" y="2226"/>
                  <a:pt x="6625" y="2232"/>
                  <a:pt x="6627" y="2240"/>
                </a:cubicBezTo>
                <a:cubicBezTo>
                  <a:pt x="6629" y="2247"/>
                  <a:pt x="6635" y="2256"/>
                  <a:pt x="6645" y="2264"/>
                </a:cubicBezTo>
                <a:cubicBezTo>
                  <a:pt x="6652" y="2270"/>
                  <a:pt x="6658" y="2274"/>
                  <a:pt x="6662" y="2281"/>
                </a:cubicBezTo>
                <a:cubicBezTo>
                  <a:pt x="6667" y="2289"/>
                  <a:pt x="6667" y="2300"/>
                  <a:pt x="6667" y="2314"/>
                </a:cubicBezTo>
                <a:cubicBezTo>
                  <a:pt x="6667" y="2314"/>
                  <a:pt x="6667" y="2314"/>
                  <a:pt x="6667" y="2315"/>
                </a:cubicBezTo>
                <a:cubicBezTo>
                  <a:pt x="6666" y="2334"/>
                  <a:pt x="6662" y="2359"/>
                  <a:pt x="6650" y="2403"/>
                </a:cubicBezTo>
                <a:cubicBezTo>
                  <a:pt x="6634" y="2465"/>
                  <a:pt x="6607" y="2517"/>
                  <a:pt x="6591" y="2517"/>
                </a:cubicBezTo>
                <a:cubicBezTo>
                  <a:pt x="6574" y="2516"/>
                  <a:pt x="6486" y="2482"/>
                  <a:pt x="6394" y="2440"/>
                </a:cubicBezTo>
                <a:cubicBezTo>
                  <a:pt x="6315" y="2405"/>
                  <a:pt x="6273" y="2385"/>
                  <a:pt x="6245" y="2358"/>
                </a:cubicBezTo>
                <a:cubicBezTo>
                  <a:pt x="6231" y="2345"/>
                  <a:pt x="6220" y="2329"/>
                  <a:pt x="6211" y="2310"/>
                </a:cubicBezTo>
                <a:cubicBezTo>
                  <a:pt x="6202" y="2291"/>
                  <a:pt x="6195" y="2268"/>
                  <a:pt x="6185" y="2237"/>
                </a:cubicBezTo>
                <a:cubicBezTo>
                  <a:pt x="6169" y="2187"/>
                  <a:pt x="6155" y="2155"/>
                  <a:pt x="6141" y="2136"/>
                </a:cubicBezTo>
                <a:cubicBezTo>
                  <a:pt x="6133" y="2126"/>
                  <a:pt x="6125" y="2120"/>
                  <a:pt x="6117" y="2115"/>
                </a:cubicBezTo>
                <a:cubicBezTo>
                  <a:pt x="6108" y="2111"/>
                  <a:pt x="6099" y="2109"/>
                  <a:pt x="6089" y="2109"/>
                </a:cubicBezTo>
                <a:cubicBezTo>
                  <a:pt x="6050" y="2109"/>
                  <a:pt x="6022" y="2127"/>
                  <a:pt x="6006" y="2159"/>
                </a:cubicBezTo>
                <a:cubicBezTo>
                  <a:pt x="5998" y="2175"/>
                  <a:pt x="5993" y="2192"/>
                  <a:pt x="5991" y="2214"/>
                </a:cubicBezTo>
                <a:cubicBezTo>
                  <a:pt x="5989" y="2237"/>
                  <a:pt x="5990" y="2263"/>
                  <a:pt x="5994" y="2292"/>
                </a:cubicBezTo>
                <a:cubicBezTo>
                  <a:pt x="5998" y="2314"/>
                  <a:pt x="6000" y="2332"/>
                  <a:pt x="5998" y="2351"/>
                </a:cubicBezTo>
                <a:cubicBezTo>
                  <a:pt x="5998" y="2356"/>
                  <a:pt x="5994" y="2363"/>
                  <a:pt x="5993" y="2368"/>
                </a:cubicBezTo>
                <a:cubicBezTo>
                  <a:pt x="5993" y="2369"/>
                  <a:pt x="5992" y="2369"/>
                  <a:pt x="5992" y="2369"/>
                </a:cubicBezTo>
                <a:cubicBezTo>
                  <a:pt x="5991" y="2370"/>
                  <a:pt x="5991" y="2371"/>
                  <a:pt x="5991" y="2372"/>
                </a:cubicBezTo>
                <a:cubicBezTo>
                  <a:pt x="5985" y="2393"/>
                  <a:pt x="5968" y="2422"/>
                  <a:pt x="5948" y="2455"/>
                </a:cubicBezTo>
                <a:cubicBezTo>
                  <a:pt x="5948" y="2456"/>
                  <a:pt x="5949" y="2457"/>
                  <a:pt x="5948" y="2457"/>
                </a:cubicBezTo>
                <a:cubicBezTo>
                  <a:pt x="5918" y="2508"/>
                  <a:pt x="5879" y="2563"/>
                  <a:pt x="5793" y="2680"/>
                </a:cubicBezTo>
                <a:cubicBezTo>
                  <a:pt x="5733" y="2761"/>
                  <a:pt x="5679" y="2840"/>
                  <a:pt x="5640" y="2901"/>
                </a:cubicBezTo>
                <a:cubicBezTo>
                  <a:pt x="5640" y="2901"/>
                  <a:pt x="5640" y="2902"/>
                  <a:pt x="5640" y="2902"/>
                </a:cubicBezTo>
                <a:cubicBezTo>
                  <a:pt x="5601" y="2963"/>
                  <a:pt x="5576" y="3006"/>
                  <a:pt x="5576" y="3018"/>
                </a:cubicBezTo>
                <a:cubicBezTo>
                  <a:pt x="5576" y="3042"/>
                  <a:pt x="5590" y="3088"/>
                  <a:pt x="5607" y="3120"/>
                </a:cubicBezTo>
                <a:cubicBezTo>
                  <a:pt x="5624" y="3151"/>
                  <a:pt x="5634" y="3193"/>
                  <a:pt x="5628" y="3213"/>
                </a:cubicBezTo>
                <a:cubicBezTo>
                  <a:pt x="5621" y="3235"/>
                  <a:pt x="5653" y="3256"/>
                  <a:pt x="5712" y="3270"/>
                </a:cubicBezTo>
                <a:cubicBezTo>
                  <a:pt x="5798" y="3289"/>
                  <a:pt x="5813" y="3283"/>
                  <a:pt x="5884" y="3192"/>
                </a:cubicBezTo>
                <a:cubicBezTo>
                  <a:pt x="5927" y="3137"/>
                  <a:pt x="5949" y="3102"/>
                  <a:pt x="5955" y="3073"/>
                </a:cubicBezTo>
                <a:cubicBezTo>
                  <a:pt x="5959" y="3058"/>
                  <a:pt x="5958" y="3045"/>
                  <a:pt x="5953" y="3030"/>
                </a:cubicBezTo>
                <a:cubicBezTo>
                  <a:pt x="5948" y="3016"/>
                  <a:pt x="5938" y="3002"/>
                  <a:pt x="5926" y="2984"/>
                </a:cubicBezTo>
                <a:cubicBezTo>
                  <a:pt x="5911" y="2962"/>
                  <a:pt x="5906" y="2947"/>
                  <a:pt x="5914" y="2924"/>
                </a:cubicBezTo>
                <a:cubicBezTo>
                  <a:pt x="5922" y="2901"/>
                  <a:pt x="5943" y="2870"/>
                  <a:pt x="5984" y="2818"/>
                </a:cubicBezTo>
                <a:cubicBezTo>
                  <a:pt x="6033" y="2753"/>
                  <a:pt x="6061" y="2723"/>
                  <a:pt x="6082" y="2731"/>
                </a:cubicBezTo>
                <a:cubicBezTo>
                  <a:pt x="6093" y="2734"/>
                  <a:pt x="6103" y="2746"/>
                  <a:pt x="6112" y="2769"/>
                </a:cubicBezTo>
                <a:cubicBezTo>
                  <a:pt x="6120" y="2793"/>
                  <a:pt x="6130" y="2827"/>
                  <a:pt x="6141" y="2871"/>
                </a:cubicBezTo>
                <a:cubicBezTo>
                  <a:pt x="6152" y="2919"/>
                  <a:pt x="6161" y="2945"/>
                  <a:pt x="6174" y="2961"/>
                </a:cubicBezTo>
                <a:cubicBezTo>
                  <a:pt x="6175" y="2962"/>
                  <a:pt x="6175" y="2964"/>
                  <a:pt x="6176" y="2965"/>
                </a:cubicBezTo>
                <a:cubicBezTo>
                  <a:pt x="6183" y="2973"/>
                  <a:pt x="6191" y="2977"/>
                  <a:pt x="6201" y="2980"/>
                </a:cubicBezTo>
                <a:cubicBezTo>
                  <a:pt x="6212" y="2982"/>
                  <a:pt x="6226" y="2983"/>
                  <a:pt x="6243" y="2983"/>
                </a:cubicBezTo>
                <a:cubicBezTo>
                  <a:pt x="6328" y="2983"/>
                  <a:pt x="6357" y="2910"/>
                  <a:pt x="6322" y="2786"/>
                </a:cubicBezTo>
                <a:cubicBezTo>
                  <a:pt x="6292" y="2682"/>
                  <a:pt x="6324" y="2674"/>
                  <a:pt x="6484" y="2750"/>
                </a:cubicBezTo>
                <a:lnTo>
                  <a:pt x="6628" y="2818"/>
                </a:lnTo>
                <a:lnTo>
                  <a:pt x="6647" y="3145"/>
                </a:lnTo>
                <a:cubicBezTo>
                  <a:pt x="6657" y="3325"/>
                  <a:pt x="6658" y="3495"/>
                  <a:pt x="6650" y="3522"/>
                </a:cubicBezTo>
                <a:cubicBezTo>
                  <a:pt x="6638" y="3566"/>
                  <a:pt x="6633" y="3565"/>
                  <a:pt x="6601" y="3511"/>
                </a:cubicBezTo>
                <a:cubicBezTo>
                  <a:pt x="6567" y="3452"/>
                  <a:pt x="6566" y="3452"/>
                  <a:pt x="6578" y="3519"/>
                </a:cubicBezTo>
                <a:cubicBezTo>
                  <a:pt x="6584" y="3556"/>
                  <a:pt x="6581" y="3594"/>
                  <a:pt x="6570" y="3603"/>
                </a:cubicBezTo>
                <a:cubicBezTo>
                  <a:pt x="6561" y="3610"/>
                  <a:pt x="6556" y="3619"/>
                  <a:pt x="6552" y="3626"/>
                </a:cubicBezTo>
                <a:cubicBezTo>
                  <a:pt x="6549" y="3634"/>
                  <a:pt x="6548" y="3642"/>
                  <a:pt x="6550" y="3648"/>
                </a:cubicBezTo>
                <a:cubicBezTo>
                  <a:pt x="6553" y="3661"/>
                  <a:pt x="6564" y="3667"/>
                  <a:pt x="6582" y="3658"/>
                </a:cubicBezTo>
                <a:cubicBezTo>
                  <a:pt x="6593" y="3652"/>
                  <a:pt x="6603" y="3656"/>
                  <a:pt x="6613" y="3666"/>
                </a:cubicBezTo>
                <a:cubicBezTo>
                  <a:pt x="6623" y="3676"/>
                  <a:pt x="6633" y="3694"/>
                  <a:pt x="6641" y="3718"/>
                </a:cubicBezTo>
                <a:cubicBezTo>
                  <a:pt x="6666" y="3790"/>
                  <a:pt x="6656" y="3812"/>
                  <a:pt x="6480" y="4067"/>
                </a:cubicBezTo>
                <a:cubicBezTo>
                  <a:pt x="6376" y="4218"/>
                  <a:pt x="6286" y="4341"/>
                  <a:pt x="6278" y="4341"/>
                </a:cubicBezTo>
                <a:cubicBezTo>
                  <a:pt x="6271" y="4341"/>
                  <a:pt x="6247" y="4313"/>
                  <a:pt x="6226" y="4280"/>
                </a:cubicBezTo>
                <a:cubicBezTo>
                  <a:pt x="6205" y="4247"/>
                  <a:pt x="6179" y="4220"/>
                  <a:pt x="6170" y="4220"/>
                </a:cubicBezTo>
                <a:cubicBezTo>
                  <a:pt x="6128" y="4221"/>
                  <a:pt x="6089" y="4280"/>
                  <a:pt x="6085" y="4346"/>
                </a:cubicBezTo>
                <a:cubicBezTo>
                  <a:pt x="6084" y="4359"/>
                  <a:pt x="6082" y="4370"/>
                  <a:pt x="6078" y="4379"/>
                </a:cubicBezTo>
                <a:cubicBezTo>
                  <a:pt x="6074" y="4388"/>
                  <a:pt x="6070" y="4397"/>
                  <a:pt x="6063" y="4401"/>
                </a:cubicBezTo>
                <a:cubicBezTo>
                  <a:pt x="6050" y="4410"/>
                  <a:pt x="6029" y="4410"/>
                  <a:pt x="6000" y="4400"/>
                </a:cubicBezTo>
                <a:cubicBezTo>
                  <a:pt x="5972" y="4390"/>
                  <a:pt x="5936" y="4369"/>
                  <a:pt x="5890" y="4338"/>
                </a:cubicBezTo>
                <a:cubicBezTo>
                  <a:pt x="5844" y="4308"/>
                  <a:pt x="5788" y="4268"/>
                  <a:pt x="5721" y="4216"/>
                </a:cubicBezTo>
                <a:cubicBezTo>
                  <a:pt x="5475" y="4025"/>
                  <a:pt x="5473" y="4022"/>
                  <a:pt x="5457" y="3768"/>
                </a:cubicBezTo>
                <a:lnTo>
                  <a:pt x="5451" y="3663"/>
                </a:lnTo>
                <a:lnTo>
                  <a:pt x="5576" y="3647"/>
                </a:lnTo>
                <a:cubicBezTo>
                  <a:pt x="5694" y="3633"/>
                  <a:pt x="5701" y="3626"/>
                  <a:pt x="5708" y="3544"/>
                </a:cubicBezTo>
                <a:cubicBezTo>
                  <a:pt x="5710" y="3515"/>
                  <a:pt x="5709" y="3492"/>
                  <a:pt x="5705" y="3474"/>
                </a:cubicBezTo>
                <a:cubicBezTo>
                  <a:pt x="5705" y="3474"/>
                  <a:pt x="5705" y="3473"/>
                  <a:pt x="5705" y="3473"/>
                </a:cubicBezTo>
                <a:cubicBezTo>
                  <a:pt x="5700" y="3454"/>
                  <a:pt x="5693" y="3441"/>
                  <a:pt x="5679" y="3432"/>
                </a:cubicBezTo>
                <a:cubicBezTo>
                  <a:pt x="5665" y="3423"/>
                  <a:pt x="5646" y="3418"/>
                  <a:pt x="5622" y="3417"/>
                </a:cubicBezTo>
                <a:cubicBezTo>
                  <a:pt x="5597" y="3416"/>
                  <a:pt x="5566" y="3419"/>
                  <a:pt x="5528" y="3424"/>
                </a:cubicBezTo>
                <a:cubicBezTo>
                  <a:pt x="5498" y="3429"/>
                  <a:pt x="5474" y="3432"/>
                  <a:pt x="5455" y="3433"/>
                </a:cubicBezTo>
                <a:cubicBezTo>
                  <a:pt x="5435" y="3433"/>
                  <a:pt x="5420" y="3432"/>
                  <a:pt x="5406" y="3426"/>
                </a:cubicBezTo>
                <a:cubicBezTo>
                  <a:pt x="5378" y="3414"/>
                  <a:pt x="5355" y="3387"/>
                  <a:pt x="5313" y="3334"/>
                </a:cubicBezTo>
                <a:lnTo>
                  <a:pt x="5225" y="3224"/>
                </a:lnTo>
                <a:lnTo>
                  <a:pt x="5276" y="3167"/>
                </a:lnTo>
                <a:cubicBezTo>
                  <a:pt x="5291" y="3150"/>
                  <a:pt x="5303" y="3128"/>
                  <a:pt x="5311" y="3103"/>
                </a:cubicBezTo>
                <a:cubicBezTo>
                  <a:pt x="5320" y="3078"/>
                  <a:pt x="5325" y="3051"/>
                  <a:pt x="5327" y="3026"/>
                </a:cubicBezTo>
                <a:cubicBezTo>
                  <a:pt x="5327" y="3025"/>
                  <a:pt x="5327" y="3025"/>
                  <a:pt x="5327" y="3024"/>
                </a:cubicBezTo>
                <a:cubicBezTo>
                  <a:pt x="5328" y="2998"/>
                  <a:pt x="5326" y="2974"/>
                  <a:pt x="5320" y="2954"/>
                </a:cubicBezTo>
                <a:cubicBezTo>
                  <a:pt x="5315" y="2934"/>
                  <a:pt x="5306" y="2919"/>
                  <a:pt x="5292" y="2912"/>
                </a:cubicBezTo>
                <a:cubicBezTo>
                  <a:pt x="5273" y="2902"/>
                  <a:pt x="5215" y="2914"/>
                  <a:pt x="5163" y="2939"/>
                </a:cubicBezTo>
                <a:cubicBezTo>
                  <a:pt x="5123" y="2957"/>
                  <a:pt x="5102" y="2964"/>
                  <a:pt x="5085" y="2965"/>
                </a:cubicBezTo>
                <a:cubicBezTo>
                  <a:pt x="5074" y="2966"/>
                  <a:pt x="5065" y="2965"/>
                  <a:pt x="5057" y="2958"/>
                </a:cubicBezTo>
                <a:cubicBezTo>
                  <a:pt x="5051" y="2952"/>
                  <a:pt x="5045" y="2944"/>
                  <a:pt x="5038" y="2932"/>
                </a:cubicBezTo>
                <a:cubicBezTo>
                  <a:pt x="5014" y="2889"/>
                  <a:pt x="5009" y="2860"/>
                  <a:pt x="5033" y="2838"/>
                </a:cubicBezTo>
                <a:cubicBezTo>
                  <a:pt x="5056" y="2816"/>
                  <a:pt x="5108" y="2801"/>
                  <a:pt x="5198" y="2783"/>
                </a:cubicBezTo>
                <a:cubicBezTo>
                  <a:pt x="5292" y="2763"/>
                  <a:pt x="5343" y="2749"/>
                  <a:pt x="5374" y="2733"/>
                </a:cubicBezTo>
                <a:cubicBezTo>
                  <a:pt x="5377" y="2731"/>
                  <a:pt x="5383" y="2729"/>
                  <a:pt x="5386" y="2727"/>
                </a:cubicBezTo>
                <a:cubicBezTo>
                  <a:pt x="5386" y="2727"/>
                  <a:pt x="5386" y="2727"/>
                  <a:pt x="5387" y="2727"/>
                </a:cubicBezTo>
                <a:cubicBezTo>
                  <a:pt x="5396" y="2720"/>
                  <a:pt x="5403" y="2713"/>
                  <a:pt x="5407" y="2704"/>
                </a:cubicBezTo>
                <a:cubicBezTo>
                  <a:pt x="5408" y="2702"/>
                  <a:pt x="5410" y="2701"/>
                  <a:pt x="5411" y="2699"/>
                </a:cubicBezTo>
                <a:cubicBezTo>
                  <a:pt x="5411" y="2699"/>
                  <a:pt x="5411" y="2698"/>
                  <a:pt x="5411" y="2698"/>
                </a:cubicBezTo>
                <a:cubicBezTo>
                  <a:pt x="5416" y="2685"/>
                  <a:pt x="5417" y="2669"/>
                  <a:pt x="5417" y="2650"/>
                </a:cubicBezTo>
                <a:cubicBezTo>
                  <a:pt x="5417" y="2611"/>
                  <a:pt x="5388" y="2522"/>
                  <a:pt x="5355" y="2442"/>
                </a:cubicBezTo>
                <a:cubicBezTo>
                  <a:pt x="5355" y="2441"/>
                  <a:pt x="5355" y="2441"/>
                  <a:pt x="5355" y="2440"/>
                </a:cubicBezTo>
                <a:cubicBezTo>
                  <a:pt x="5338" y="2401"/>
                  <a:pt x="5320" y="2364"/>
                  <a:pt x="5304" y="2337"/>
                </a:cubicBezTo>
                <a:cubicBezTo>
                  <a:pt x="5288" y="2309"/>
                  <a:pt x="5276" y="2291"/>
                  <a:pt x="5268" y="2291"/>
                </a:cubicBezTo>
                <a:cubicBezTo>
                  <a:pt x="5261" y="2290"/>
                  <a:pt x="5250" y="2282"/>
                  <a:pt x="5239" y="2268"/>
                </a:cubicBezTo>
                <a:cubicBezTo>
                  <a:pt x="5227" y="2254"/>
                  <a:pt x="5215" y="2234"/>
                  <a:pt x="5204" y="2213"/>
                </a:cubicBezTo>
                <a:cubicBezTo>
                  <a:pt x="5146" y="2094"/>
                  <a:pt x="5069" y="2123"/>
                  <a:pt x="5060" y="2268"/>
                </a:cubicBezTo>
                <a:cubicBezTo>
                  <a:pt x="5057" y="2312"/>
                  <a:pt x="5052" y="2343"/>
                  <a:pt x="5041" y="2367"/>
                </a:cubicBezTo>
                <a:cubicBezTo>
                  <a:pt x="5030" y="2391"/>
                  <a:pt x="5013" y="2408"/>
                  <a:pt x="4987" y="2426"/>
                </a:cubicBezTo>
                <a:cubicBezTo>
                  <a:pt x="4972" y="2437"/>
                  <a:pt x="4960" y="2444"/>
                  <a:pt x="4950" y="2449"/>
                </a:cubicBezTo>
                <a:cubicBezTo>
                  <a:pt x="4931" y="2458"/>
                  <a:pt x="4920" y="2454"/>
                  <a:pt x="4905" y="2433"/>
                </a:cubicBezTo>
                <a:cubicBezTo>
                  <a:pt x="4898" y="2423"/>
                  <a:pt x="4889" y="2408"/>
                  <a:pt x="4879" y="2389"/>
                </a:cubicBezTo>
                <a:cubicBezTo>
                  <a:pt x="4854" y="2343"/>
                  <a:pt x="4822" y="2247"/>
                  <a:pt x="4806" y="2177"/>
                </a:cubicBezTo>
                <a:cubicBezTo>
                  <a:pt x="4790" y="2107"/>
                  <a:pt x="4768" y="2047"/>
                  <a:pt x="4758" y="2045"/>
                </a:cubicBezTo>
                <a:cubicBezTo>
                  <a:pt x="4747" y="2043"/>
                  <a:pt x="4729" y="2040"/>
                  <a:pt x="4717" y="2038"/>
                </a:cubicBezTo>
                <a:cubicBezTo>
                  <a:pt x="4705" y="2036"/>
                  <a:pt x="4683" y="2018"/>
                  <a:pt x="4667" y="1997"/>
                </a:cubicBezTo>
                <a:cubicBezTo>
                  <a:pt x="4618" y="1932"/>
                  <a:pt x="4821" y="1688"/>
                  <a:pt x="5011" y="1585"/>
                </a:cubicBezTo>
                <a:cubicBezTo>
                  <a:pt x="5147" y="1511"/>
                  <a:pt x="5183" y="1502"/>
                  <a:pt x="5247" y="1528"/>
                </a:cubicBezTo>
                <a:cubicBezTo>
                  <a:pt x="5277" y="1540"/>
                  <a:pt x="5294" y="1544"/>
                  <a:pt x="5308" y="1541"/>
                </a:cubicBezTo>
                <a:cubicBezTo>
                  <a:pt x="5317" y="1539"/>
                  <a:pt x="5325" y="1536"/>
                  <a:pt x="5331" y="1525"/>
                </a:cubicBezTo>
                <a:cubicBezTo>
                  <a:pt x="5336" y="1516"/>
                  <a:pt x="5341" y="1504"/>
                  <a:pt x="5347" y="1488"/>
                </a:cubicBezTo>
                <a:cubicBezTo>
                  <a:pt x="5354" y="1468"/>
                  <a:pt x="5362" y="1453"/>
                  <a:pt x="5372" y="1442"/>
                </a:cubicBezTo>
                <a:cubicBezTo>
                  <a:pt x="5375" y="1439"/>
                  <a:pt x="5378" y="1437"/>
                  <a:pt x="5381" y="1435"/>
                </a:cubicBezTo>
                <a:cubicBezTo>
                  <a:pt x="5389" y="1428"/>
                  <a:pt x="5398" y="1423"/>
                  <a:pt x="5407" y="1422"/>
                </a:cubicBezTo>
                <a:cubicBezTo>
                  <a:pt x="5407" y="1421"/>
                  <a:pt x="5407" y="1422"/>
                  <a:pt x="5407" y="1422"/>
                </a:cubicBezTo>
                <a:cubicBezTo>
                  <a:pt x="5410" y="1421"/>
                  <a:pt x="5413" y="1420"/>
                  <a:pt x="5416" y="1420"/>
                </a:cubicBezTo>
                <a:cubicBezTo>
                  <a:pt x="5427" y="1420"/>
                  <a:pt x="5440" y="1423"/>
                  <a:pt x="5452" y="1431"/>
                </a:cubicBezTo>
                <a:cubicBezTo>
                  <a:pt x="5452" y="1431"/>
                  <a:pt x="5453" y="1431"/>
                  <a:pt x="5453" y="1431"/>
                </a:cubicBezTo>
                <a:cubicBezTo>
                  <a:pt x="5453" y="1431"/>
                  <a:pt x="5454" y="1432"/>
                  <a:pt x="5455" y="1432"/>
                </a:cubicBezTo>
                <a:cubicBezTo>
                  <a:pt x="5469" y="1442"/>
                  <a:pt x="5484" y="1457"/>
                  <a:pt x="5497" y="1477"/>
                </a:cubicBezTo>
                <a:cubicBezTo>
                  <a:pt x="5534" y="1530"/>
                  <a:pt x="5542" y="1533"/>
                  <a:pt x="5559" y="1493"/>
                </a:cubicBezTo>
                <a:cubicBezTo>
                  <a:pt x="5571" y="1463"/>
                  <a:pt x="5610" y="1446"/>
                  <a:pt x="5666" y="1446"/>
                </a:cubicBezTo>
                <a:cubicBezTo>
                  <a:pt x="5766" y="1446"/>
                  <a:pt x="5789" y="1415"/>
                  <a:pt x="5769" y="1309"/>
                </a:cubicBezTo>
                <a:cubicBezTo>
                  <a:pt x="5765" y="1284"/>
                  <a:pt x="5757" y="1265"/>
                  <a:pt x="5747" y="1253"/>
                </a:cubicBezTo>
                <a:cubicBezTo>
                  <a:pt x="5736" y="1241"/>
                  <a:pt x="5723" y="1235"/>
                  <a:pt x="5704" y="1235"/>
                </a:cubicBezTo>
                <a:cubicBezTo>
                  <a:pt x="5675" y="1235"/>
                  <a:pt x="5645" y="1226"/>
                  <a:pt x="5636" y="1215"/>
                </a:cubicBezTo>
                <a:cubicBezTo>
                  <a:pt x="5628" y="1203"/>
                  <a:pt x="5587" y="1193"/>
                  <a:pt x="5547" y="1192"/>
                </a:cubicBezTo>
                <a:cubicBezTo>
                  <a:pt x="5514" y="1191"/>
                  <a:pt x="5496" y="1189"/>
                  <a:pt x="5486" y="1176"/>
                </a:cubicBezTo>
                <a:cubicBezTo>
                  <a:pt x="5477" y="1164"/>
                  <a:pt x="5476" y="1141"/>
                  <a:pt x="5478" y="1100"/>
                </a:cubicBezTo>
                <a:cubicBezTo>
                  <a:pt x="5481" y="1046"/>
                  <a:pt x="5479" y="1007"/>
                  <a:pt x="5476" y="974"/>
                </a:cubicBezTo>
                <a:cubicBezTo>
                  <a:pt x="5475" y="974"/>
                  <a:pt x="5476" y="973"/>
                  <a:pt x="5476" y="972"/>
                </a:cubicBezTo>
                <a:cubicBezTo>
                  <a:pt x="5474" y="956"/>
                  <a:pt x="5471" y="940"/>
                  <a:pt x="5467" y="928"/>
                </a:cubicBezTo>
                <a:cubicBezTo>
                  <a:pt x="5467" y="928"/>
                  <a:pt x="5467" y="927"/>
                  <a:pt x="5467" y="927"/>
                </a:cubicBezTo>
                <a:cubicBezTo>
                  <a:pt x="5466" y="924"/>
                  <a:pt x="5465" y="920"/>
                  <a:pt x="5464" y="917"/>
                </a:cubicBezTo>
                <a:cubicBezTo>
                  <a:pt x="5458" y="902"/>
                  <a:pt x="5451" y="890"/>
                  <a:pt x="5440" y="884"/>
                </a:cubicBezTo>
                <a:cubicBezTo>
                  <a:pt x="5429" y="876"/>
                  <a:pt x="5414" y="874"/>
                  <a:pt x="5397" y="874"/>
                </a:cubicBezTo>
                <a:cubicBezTo>
                  <a:pt x="5338" y="874"/>
                  <a:pt x="5327" y="889"/>
                  <a:pt x="5293" y="1024"/>
                </a:cubicBezTo>
                <a:cubicBezTo>
                  <a:pt x="5252" y="1189"/>
                  <a:pt x="5291" y="1154"/>
                  <a:pt x="4852" y="1424"/>
                </a:cubicBezTo>
                <a:cubicBezTo>
                  <a:pt x="4751" y="1487"/>
                  <a:pt x="4646" y="1579"/>
                  <a:pt x="4592" y="1654"/>
                </a:cubicBezTo>
                <a:lnTo>
                  <a:pt x="4503" y="1779"/>
                </a:lnTo>
                <a:lnTo>
                  <a:pt x="4385" y="1623"/>
                </a:lnTo>
                <a:lnTo>
                  <a:pt x="4267" y="1467"/>
                </a:lnTo>
                <a:lnTo>
                  <a:pt x="4327" y="1366"/>
                </a:lnTo>
                <a:cubicBezTo>
                  <a:pt x="4360" y="1310"/>
                  <a:pt x="4424" y="1250"/>
                  <a:pt x="4468" y="1231"/>
                </a:cubicBezTo>
                <a:cubicBezTo>
                  <a:pt x="4511" y="1211"/>
                  <a:pt x="4560" y="1170"/>
                  <a:pt x="4576" y="1139"/>
                </a:cubicBezTo>
                <a:cubicBezTo>
                  <a:pt x="4588" y="1117"/>
                  <a:pt x="4600" y="1105"/>
                  <a:pt x="4615" y="1099"/>
                </a:cubicBezTo>
                <a:cubicBezTo>
                  <a:pt x="4616" y="1099"/>
                  <a:pt x="4616" y="1099"/>
                  <a:pt x="4616" y="1099"/>
                </a:cubicBezTo>
                <a:cubicBezTo>
                  <a:pt x="4632" y="1093"/>
                  <a:pt x="4652" y="1094"/>
                  <a:pt x="4682" y="1101"/>
                </a:cubicBezTo>
                <a:cubicBezTo>
                  <a:pt x="4705" y="1107"/>
                  <a:pt x="4720" y="1108"/>
                  <a:pt x="4733" y="1106"/>
                </a:cubicBezTo>
                <a:cubicBezTo>
                  <a:pt x="4736" y="1106"/>
                  <a:pt x="4739" y="1106"/>
                  <a:pt x="4742" y="1105"/>
                </a:cubicBezTo>
                <a:cubicBezTo>
                  <a:pt x="4742" y="1105"/>
                  <a:pt x="4742" y="1104"/>
                  <a:pt x="4743" y="1104"/>
                </a:cubicBezTo>
                <a:cubicBezTo>
                  <a:pt x="4754" y="1100"/>
                  <a:pt x="4763" y="1093"/>
                  <a:pt x="4772" y="1077"/>
                </a:cubicBezTo>
                <a:cubicBezTo>
                  <a:pt x="4778" y="1065"/>
                  <a:pt x="4786" y="1050"/>
                  <a:pt x="4794" y="1029"/>
                </a:cubicBezTo>
                <a:cubicBezTo>
                  <a:pt x="4804" y="1003"/>
                  <a:pt x="4812" y="974"/>
                  <a:pt x="4819" y="945"/>
                </a:cubicBezTo>
                <a:cubicBezTo>
                  <a:pt x="4825" y="917"/>
                  <a:pt x="4830" y="891"/>
                  <a:pt x="4830" y="874"/>
                </a:cubicBezTo>
                <a:cubicBezTo>
                  <a:pt x="4830" y="839"/>
                  <a:pt x="4844" y="804"/>
                  <a:pt x="4861" y="795"/>
                </a:cubicBezTo>
                <a:cubicBezTo>
                  <a:pt x="4882" y="785"/>
                  <a:pt x="4892" y="736"/>
                  <a:pt x="4889" y="653"/>
                </a:cubicBezTo>
                <a:cubicBezTo>
                  <a:pt x="4888" y="605"/>
                  <a:pt x="4884" y="577"/>
                  <a:pt x="4878" y="557"/>
                </a:cubicBezTo>
                <a:cubicBezTo>
                  <a:pt x="4873" y="544"/>
                  <a:pt x="4869" y="533"/>
                  <a:pt x="4860" y="527"/>
                </a:cubicBezTo>
                <a:cubicBezTo>
                  <a:pt x="4853" y="522"/>
                  <a:pt x="4844" y="518"/>
                  <a:pt x="4832" y="516"/>
                </a:cubicBezTo>
                <a:cubicBezTo>
                  <a:pt x="4802" y="511"/>
                  <a:pt x="4740" y="542"/>
                  <a:pt x="4688" y="587"/>
                </a:cubicBezTo>
                <a:cubicBezTo>
                  <a:pt x="4654" y="618"/>
                  <a:pt x="4633" y="633"/>
                  <a:pt x="4613" y="642"/>
                </a:cubicBezTo>
                <a:cubicBezTo>
                  <a:pt x="4613" y="642"/>
                  <a:pt x="4612" y="642"/>
                  <a:pt x="4612" y="642"/>
                </a:cubicBezTo>
                <a:cubicBezTo>
                  <a:pt x="4599" y="648"/>
                  <a:pt x="4586" y="651"/>
                  <a:pt x="4575" y="649"/>
                </a:cubicBezTo>
                <a:cubicBezTo>
                  <a:pt x="4565" y="647"/>
                  <a:pt x="4555" y="643"/>
                  <a:pt x="4544" y="636"/>
                </a:cubicBezTo>
                <a:cubicBezTo>
                  <a:pt x="4497" y="607"/>
                  <a:pt x="4493" y="594"/>
                  <a:pt x="4514" y="522"/>
                </a:cubicBezTo>
                <a:cubicBezTo>
                  <a:pt x="4521" y="496"/>
                  <a:pt x="4525" y="458"/>
                  <a:pt x="4527" y="416"/>
                </a:cubicBezTo>
                <a:cubicBezTo>
                  <a:pt x="4529" y="332"/>
                  <a:pt x="4520" y="230"/>
                  <a:pt x="4504" y="167"/>
                </a:cubicBezTo>
                <a:cubicBezTo>
                  <a:pt x="4496" y="135"/>
                  <a:pt x="4487" y="113"/>
                  <a:pt x="4477" y="108"/>
                </a:cubicBezTo>
                <a:cubicBezTo>
                  <a:pt x="4468" y="103"/>
                  <a:pt x="4460" y="103"/>
                  <a:pt x="4454" y="105"/>
                </a:cubicBezTo>
                <a:close/>
                <a:moveTo>
                  <a:pt x="6779" y="453"/>
                </a:moveTo>
                <a:cubicBezTo>
                  <a:pt x="6776" y="454"/>
                  <a:pt x="6780" y="472"/>
                  <a:pt x="6787" y="506"/>
                </a:cubicBezTo>
                <a:cubicBezTo>
                  <a:pt x="6792" y="527"/>
                  <a:pt x="6792" y="548"/>
                  <a:pt x="6789" y="569"/>
                </a:cubicBezTo>
                <a:cubicBezTo>
                  <a:pt x="6787" y="591"/>
                  <a:pt x="6781" y="610"/>
                  <a:pt x="6772" y="625"/>
                </a:cubicBezTo>
                <a:cubicBezTo>
                  <a:pt x="6759" y="646"/>
                  <a:pt x="6753" y="657"/>
                  <a:pt x="6754" y="661"/>
                </a:cubicBezTo>
                <a:cubicBezTo>
                  <a:pt x="6755" y="665"/>
                  <a:pt x="6764" y="662"/>
                  <a:pt x="6781" y="654"/>
                </a:cubicBezTo>
                <a:cubicBezTo>
                  <a:pt x="6807" y="641"/>
                  <a:pt x="6828" y="654"/>
                  <a:pt x="6844" y="694"/>
                </a:cubicBezTo>
                <a:cubicBezTo>
                  <a:pt x="6858" y="731"/>
                  <a:pt x="6870" y="747"/>
                  <a:pt x="6877" y="748"/>
                </a:cubicBezTo>
                <a:cubicBezTo>
                  <a:pt x="6877" y="748"/>
                  <a:pt x="6878" y="748"/>
                  <a:pt x="6878" y="748"/>
                </a:cubicBezTo>
                <a:cubicBezTo>
                  <a:pt x="6879" y="749"/>
                  <a:pt x="6879" y="750"/>
                  <a:pt x="6880" y="749"/>
                </a:cubicBezTo>
                <a:cubicBezTo>
                  <a:pt x="6883" y="748"/>
                  <a:pt x="6885" y="745"/>
                  <a:pt x="6884" y="736"/>
                </a:cubicBezTo>
                <a:cubicBezTo>
                  <a:pt x="6884" y="736"/>
                  <a:pt x="6884" y="735"/>
                  <a:pt x="6884" y="735"/>
                </a:cubicBezTo>
                <a:cubicBezTo>
                  <a:pt x="6884" y="725"/>
                  <a:pt x="6882" y="710"/>
                  <a:pt x="6877" y="690"/>
                </a:cubicBezTo>
                <a:cubicBezTo>
                  <a:pt x="6869" y="656"/>
                  <a:pt x="6875" y="608"/>
                  <a:pt x="6891" y="583"/>
                </a:cubicBezTo>
                <a:cubicBezTo>
                  <a:pt x="6915" y="544"/>
                  <a:pt x="6914" y="538"/>
                  <a:pt x="6883" y="546"/>
                </a:cubicBezTo>
                <a:cubicBezTo>
                  <a:pt x="6862" y="552"/>
                  <a:pt x="6829" y="530"/>
                  <a:pt x="6809" y="497"/>
                </a:cubicBezTo>
                <a:cubicBezTo>
                  <a:pt x="6791" y="467"/>
                  <a:pt x="6782" y="452"/>
                  <a:pt x="6779" y="453"/>
                </a:cubicBezTo>
                <a:close/>
                <a:moveTo>
                  <a:pt x="11670" y="542"/>
                </a:moveTo>
                <a:cubicBezTo>
                  <a:pt x="11619" y="542"/>
                  <a:pt x="11572" y="669"/>
                  <a:pt x="11589" y="759"/>
                </a:cubicBezTo>
                <a:cubicBezTo>
                  <a:pt x="11598" y="805"/>
                  <a:pt x="11605" y="813"/>
                  <a:pt x="11612" y="782"/>
                </a:cubicBezTo>
                <a:cubicBezTo>
                  <a:pt x="11617" y="758"/>
                  <a:pt x="11635" y="724"/>
                  <a:pt x="11650" y="707"/>
                </a:cubicBezTo>
                <a:cubicBezTo>
                  <a:pt x="11666" y="690"/>
                  <a:pt x="11687" y="646"/>
                  <a:pt x="11695" y="609"/>
                </a:cubicBezTo>
                <a:cubicBezTo>
                  <a:pt x="11708" y="556"/>
                  <a:pt x="11702" y="541"/>
                  <a:pt x="11670" y="542"/>
                </a:cubicBezTo>
                <a:close/>
                <a:moveTo>
                  <a:pt x="11627" y="903"/>
                </a:moveTo>
                <a:cubicBezTo>
                  <a:pt x="11622" y="903"/>
                  <a:pt x="11617" y="924"/>
                  <a:pt x="11617" y="949"/>
                </a:cubicBezTo>
                <a:cubicBezTo>
                  <a:pt x="11617" y="974"/>
                  <a:pt x="11627" y="994"/>
                  <a:pt x="11639" y="994"/>
                </a:cubicBezTo>
                <a:cubicBezTo>
                  <a:pt x="11645" y="994"/>
                  <a:pt x="11648" y="988"/>
                  <a:pt x="11650" y="980"/>
                </a:cubicBezTo>
                <a:cubicBezTo>
                  <a:pt x="11652" y="972"/>
                  <a:pt x="11652" y="962"/>
                  <a:pt x="11648" y="949"/>
                </a:cubicBezTo>
                <a:cubicBezTo>
                  <a:pt x="11641" y="924"/>
                  <a:pt x="11631" y="903"/>
                  <a:pt x="11627" y="903"/>
                </a:cubicBezTo>
                <a:close/>
                <a:moveTo>
                  <a:pt x="6049" y="1587"/>
                </a:moveTo>
                <a:cubicBezTo>
                  <a:pt x="6037" y="1587"/>
                  <a:pt x="6020" y="1601"/>
                  <a:pt x="6003" y="1617"/>
                </a:cubicBezTo>
                <a:cubicBezTo>
                  <a:pt x="5978" y="1642"/>
                  <a:pt x="5945" y="1683"/>
                  <a:pt x="5890" y="1759"/>
                </a:cubicBezTo>
                <a:cubicBezTo>
                  <a:pt x="5814" y="1865"/>
                  <a:pt x="5752" y="1963"/>
                  <a:pt x="5752" y="1978"/>
                </a:cubicBezTo>
                <a:cubicBezTo>
                  <a:pt x="5752" y="1992"/>
                  <a:pt x="5743" y="2027"/>
                  <a:pt x="5731" y="2056"/>
                </a:cubicBezTo>
                <a:cubicBezTo>
                  <a:pt x="5692" y="2153"/>
                  <a:pt x="5766" y="2113"/>
                  <a:pt x="5814" y="2010"/>
                </a:cubicBezTo>
                <a:cubicBezTo>
                  <a:pt x="5843" y="1948"/>
                  <a:pt x="5917" y="1874"/>
                  <a:pt x="6022" y="1802"/>
                </a:cubicBezTo>
                <a:cubicBezTo>
                  <a:pt x="6067" y="1771"/>
                  <a:pt x="6099" y="1748"/>
                  <a:pt x="6121" y="1729"/>
                </a:cubicBezTo>
                <a:cubicBezTo>
                  <a:pt x="6137" y="1714"/>
                  <a:pt x="6149" y="1700"/>
                  <a:pt x="6153" y="1689"/>
                </a:cubicBezTo>
                <a:cubicBezTo>
                  <a:pt x="6156" y="1681"/>
                  <a:pt x="6157" y="1675"/>
                  <a:pt x="6154" y="1668"/>
                </a:cubicBezTo>
                <a:cubicBezTo>
                  <a:pt x="6154" y="1666"/>
                  <a:pt x="6151" y="1664"/>
                  <a:pt x="6150" y="1662"/>
                </a:cubicBezTo>
                <a:cubicBezTo>
                  <a:pt x="6149" y="1661"/>
                  <a:pt x="6149" y="1660"/>
                  <a:pt x="6149" y="1660"/>
                </a:cubicBezTo>
                <a:cubicBezTo>
                  <a:pt x="6146" y="1655"/>
                  <a:pt x="6142" y="1651"/>
                  <a:pt x="6137" y="1646"/>
                </a:cubicBezTo>
                <a:cubicBezTo>
                  <a:pt x="6137" y="1646"/>
                  <a:pt x="6137" y="1645"/>
                  <a:pt x="6137" y="1645"/>
                </a:cubicBezTo>
                <a:cubicBezTo>
                  <a:pt x="6124" y="1632"/>
                  <a:pt x="6106" y="1617"/>
                  <a:pt x="6080" y="1599"/>
                </a:cubicBezTo>
                <a:cubicBezTo>
                  <a:pt x="6068" y="1591"/>
                  <a:pt x="6059" y="1587"/>
                  <a:pt x="6049" y="1587"/>
                </a:cubicBezTo>
                <a:close/>
                <a:moveTo>
                  <a:pt x="11838" y="2411"/>
                </a:moveTo>
                <a:cubicBezTo>
                  <a:pt x="11828" y="2411"/>
                  <a:pt x="11843" y="2459"/>
                  <a:pt x="11871" y="2517"/>
                </a:cubicBezTo>
                <a:cubicBezTo>
                  <a:pt x="11900" y="2574"/>
                  <a:pt x="11930" y="2622"/>
                  <a:pt x="11940" y="2622"/>
                </a:cubicBezTo>
                <a:cubicBezTo>
                  <a:pt x="11949" y="2622"/>
                  <a:pt x="11934" y="2574"/>
                  <a:pt x="11906" y="2517"/>
                </a:cubicBezTo>
                <a:cubicBezTo>
                  <a:pt x="11878" y="2459"/>
                  <a:pt x="11847" y="2412"/>
                  <a:pt x="11838" y="2411"/>
                </a:cubicBezTo>
                <a:close/>
                <a:moveTo>
                  <a:pt x="11844" y="2654"/>
                </a:moveTo>
                <a:cubicBezTo>
                  <a:pt x="11830" y="2648"/>
                  <a:pt x="11821" y="2655"/>
                  <a:pt x="11821" y="2677"/>
                </a:cubicBezTo>
                <a:cubicBezTo>
                  <a:pt x="11821" y="2691"/>
                  <a:pt x="11843" y="2717"/>
                  <a:pt x="11871" y="2735"/>
                </a:cubicBezTo>
                <a:cubicBezTo>
                  <a:pt x="11943" y="2782"/>
                  <a:pt x="11947" y="2780"/>
                  <a:pt x="11900" y="2712"/>
                </a:cubicBezTo>
                <a:cubicBezTo>
                  <a:pt x="11879" y="2681"/>
                  <a:pt x="11859" y="2661"/>
                  <a:pt x="11844" y="2654"/>
                </a:cubicBezTo>
                <a:close/>
                <a:moveTo>
                  <a:pt x="13967" y="2924"/>
                </a:moveTo>
                <a:cubicBezTo>
                  <a:pt x="13955" y="2924"/>
                  <a:pt x="13956" y="2948"/>
                  <a:pt x="13970" y="2982"/>
                </a:cubicBezTo>
                <a:cubicBezTo>
                  <a:pt x="13979" y="3005"/>
                  <a:pt x="13983" y="3020"/>
                  <a:pt x="13981" y="3034"/>
                </a:cubicBezTo>
                <a:cubicBezTo>
                  <a:pt x="13981" y="3034"/>
                  <a:pt x="13981" y="3035"/>
                  <a:pt x="13981" y="3035"/>
                </a:cubicBezTo>
                <a:cubicBezTo>
                  <a:pt x="13978" y="3049"/>
                  <a:pt x="13969" y="3060"/>
                  <a:pt x="13954" y="3071"/>
                </a:cubicBezTo>
                <a:cubicBezTo>
                  <a:pt x="13935" y="3086"/>
                  <a:pt x="13928" y="3092"/>
                  <a:pt x="13928" y="3097"/>
                </a:cubicBezTo>
                <a:cubicBezTo>
                  <a:pt x="13927" y="3102"/>
                  <a:pt x="13934" y="3102"/>
                  <a:pt x="13951" y="3103"/>
                </a:cubicBezTo>
                <a:cubicBezTo>
                  <a:pt x="13971" y="3103"/>
                  <a:pt x="14001" y="3125"/>
                  <a:pt x="14016" y="3150"/>
                </a:cubicBezTo>
                <a:cubicBezTo>
                  <a:pt x="14035" y="3181"/>
                  <a:pt x="14047" y="3194"/>
                  <a:pt x="14053" y="3192"/>
                </a:cubicBezTo>
                <a:cubicBezTo>
                  <a:pt x="14060" y="3191"/>
                  <a:pt x="14059" y="3172"/>
                  <a:pt x="14051" y="3137"/>
                </a:cubicBezTo>
                <a:cubicBezTo>
                  <a:pt x="14047" y="3121"/>
                  <a:pt x="14046" y="3105"/>
                  <a:pt x="14048" y="3091"/>
                </a:cubicBezTo>
                <a:cubicBezTo>
                  <a:pt x="14050" y="3076"/>
                  <a:pt x="14054" y="3066"/>
                  <a:pt x="14061" y="3061"/>
                </a:cubicBezTo>
                <a:cubicBezTo>
                  <a:pt x="14070" y="3053"/>
                  <a:pt x="14076" y="3044"/>
                  <a:pt x="14080" y="3035"/>
                </a:cubicBezTo>
                <a:cubicBezTo>
                  <a:pt x="14083" y="3027"/>
                  <a:pt x="14084" y="3020"/>
                  <a:pt x="14083" y="3013"/>
                </a:cubicBezTo>
                <a:cubicBezTo>
                  <a:pt x="14082" y="3007"/>
                  <a:pt x="14078" y="3002"/>
                  <a:pt x="14072" y="3000"/>
                </a:cubicBezTo>
                <a:cubicBezTo>
                  <a:pt x="14067" y="2998"/>
                  <a:pt x="14060" y="2998"/>
                  <a:pt x="14050" y="3003"/>
                </a:cubicBezTo>
                <a:cubicBezTo>
                  <a:pt x="14040" y="3007"/>
                  <a:pt x="14030" y="3006"/>
                  <a:pt x="14022" y="3000"/>
                </a:cubicBezTo>
                <a:cubicBezTo>
                  <a:pt x="14013" y="2995"/>
                  <a:pt x="14007" y="2985"/>
                  <a:pt x="14003" y="2971"/>
                </a:cubicBezTo>
                <a:cubicBezTo>
                  <a:pt x="13995" y="2945"/>
                  <a:pt x="13979" y="2924"/>
                  <a:pt x="13967" y="2924"/>
                </a:cubicBezTo>
                <a:close/>
                <a:moveTo>
                  <a:pt x="16023" y="2969"/>
                </a:moveTo>
                <a:lnTo>
                  <a:pt x="16038" y="3034"/>
                </a:lnTo>
                <a:cubicBezTo>
                  <a:pt x="16047" y="3070"/>
                  <a:pt x="16038" y="3104"/>
                  <a:pt x="16017" y="3127"/>
                </a:cubicBezTo>
                <a:cubicBezTo>
                  <a:pt x="15995" y="3150"/>
                  <a:pt x="15960" y="3165"/>
                  <a:pt x="15918" y="3165"/>
                </a:cubicBezTo>
                <a:cubicBezTo>
                  <a:pt x="15892" y="3165"/>
                  <a:pt x="15871" y="3178"/>
                  <a:pt x="15871" y="3195"/>
                </a:cubicBezTo>
                <a:cubicBezTo>
                  <a:pt x="15871" y="3205"/>
                  <a:pt x="15875" y="3213"/>
                  <a:pt x="15881" y="3218"/>
                </a:cubicBezTo>
                <a:cubicBezTo>
                  <a:pt x="15889" y="3224"/>
                  <a:pt x="15902" y="3221"/>
                  <a:pt x="15917" y="3219"/>
                </a:cubicBezTo>
                <a:cubicBezTo>
                  <a:pt x="15937" y="3215"/>
                  <a:pt x="15960" y="3207"/>
                  <a:pt x="15984" y="3188"/>
                </a:cubicBezTo>
                <a:cubicBezTo>
                  <a:pt x="16019" y="3159"/>
                  <a:pt x="16040" y="3159"/>
                  <a:pt x="16073" y="3186"/>
                </a:cubicBezTo>
                <a:cubicBezTo>
                  <a:pt x="16091" y="3201"/>
                  <a:pt x="16101" y="3208"/>
                  <a:pt x="16109" y="3204"/>
                </a:cubicBezTo>
                <a:cubicBezTo>
                  <a:pt x="16117" y="3201"/>
                  <a:pt x="16122" y="3187"/>
                  <a:pt x="16127" y="3162"/>
                </a:cubicBezTo>
                <a:cubicBezTo>
                  <a:pt x="16136" y="3118"/>
                  <a:pt x="16140" y="3097"/>
                  <a:pt x="16140" y="3087"/>
                </a:cubicBezTo>
                <a:cubicBezTo>
                  <a:pt x="16141" y="3076"/>
                  <a:pt x="16139" y="3077"/>
                  <a:pt x="16134" y="3081"/>
                </a:cubicBezTo>
                <a:cubicBezTo>
                  <a:pt x="16129" y="3085"/>
                  <a:pt x="16102" y="3062"/>
                  <a:pt x="16074" y="3029"/>
                </a:cubicBezTo>
                <a:lnTo>
                  <a:pt x="16023" y="2969"/>
                </a:lnTo>
                <a:close/>
                <a:moveTo>
                  <a:pt x="14271" y="3862"/>
                </a:moveTo>
                <a:cubicBezTo>
                  <a:pt x="14259" y="3859"/>
                  <a:pt x="14241" y="3873"/>
                  <a:pt x="14212" y="3902"/>
                </a:cubicBezTo>
                <a:cubicBezTo>
                  <a:pt x="14192" y="3922"/>
                  <a:pt x="14183" y="3932"/>
                  <a:pt x="14183" y="3939"/>
                </a:cubicBezTo>
                <a:cubicBezTo>
                  <a:pt x="14183" y="3947"/>
                  <a:pt x="14192" y="3951"/>
                  <a:pt x="14212" y="3957"/>
                </a:cubicBezTo>
                <a:cubicBezTo>
                  <a:pt x="14283" y="3982"/>
                  <a:pt x="14287" y="3980"/>
                  <a:pt x="14287" y="3919"/>
                </a:cubicBezTo>
                <a:cubicBezTo>
                  <a:pt x="14287" y="3884"/>
                  <a:pt x="14283" y="3865"/>
                  <a:pt x="14271" y="3862"/>
                </a:cubicBezTo>
                <a:close/>
                <a:moveTo>
                  <a:pt x="5906" y="3932"/>
                </a:moveTo>
                <a:cubicBezTo>
                  <a:pt x="5881" y="3939"/>
                  <a:pt x="5844" y="3956"/>
                  <a:pt x="5808" y="3974"/>
                </a:cubicBezTo>
                <a:cubicBezTo>
                  <a:pt x="5804" y="3976"/>
                  <a:pt x="5801" y="3977"/>
                  <a:pt x="5797" y="3979"/>
                </a:cubicBezTo>
                <a:cubicBezTo>
                  <a:pt x="5795" y="3980"/>
                  <a:pt x="5794" y="3981"/>
                  <a:pt x="5792" y="3982"/>
                </a:cubicBezTo>
                <a:cubicBezTo>
                  <a:pt x="5789" y="3983"/>
                  <a:pt x="5787" y="3984"/>
                  <a:pt x="5784" y="3985"/>
                </a:cubicBezTo>
                <a:cubicBezTo>
                  <a:pt x="5782" y="3986"/>
                  <a:pt x="5782" y="3987"/>
                  <a:pt x="5780" y="3988"/>
                </a:cubicBezTo>
                <a:cubicBezTo>
                  <a:pt x="5745" y="4007"/>
                  <a:pt x="5714" y="4026"/>
                  <a:pt x="5701" y="4042"/>
                </a:cubicBezTo>
                <a:cubicBezTo>
                  <a:pt x="5657" y="4098"/>
                  <a:pt x="5656" y="4099"/>
                  <a:pt x="5712" y="4099"/>
                </a:cubicBezTo>
                <a:cubicBezTo>
                  <a:pt x="5760" y="4099"/>
                  <a:pt x="5938" y="3970"/>
                  <a:pt x="5938" y="3936"/>
                </a:cubicBezTo>
                <a:cubicBezTo>
                  <a:pt x="5938" y="3928"/>
                  <a:pt x="5926" y="3927"/>
                  <a:pt x="5906" y="3932"/>
                </a:cubicBezTo>
                <a:close/>
                <a:moveTo>
                  <a:pt x="16100" y="4402"/>
                </a:moveTo>
                <a:cubicBezTo>
                  <a:pt x="16098" y="4404"/>
                  <a:pt x="16099" y="4416"/>
                  <a:pt x="16105" y="4437"/>
                </a:cubicBezTo>
                <a:cubicBezTo>
                  <a:pt x="16112" y="4466"/>
                  <a:pt x="16108" y="4498"/>
                  <a:pt x="16096" y="4507"/>
                </a:cubicBezTo>
                <a:cubicBezTo>
                  <a:pt x="16088" y="4515"/>
                  <a:pt x="16082" y="4523"/>
                  <a:pt x="16078" y="4532"/>
                </a:cubicBezTo>
                <a:cubicBezTo>
                  <a:pt x="16075" y="4541"/>
                  <a:pt x="16074" y="4550"/>
                  <a:pt x="16076" y="4557"/>
                </a:cubicBezTo>
                <a:cubicBezTo>
                  <a:pt x="16077" y="4564"/>
                  <a:pt x="16081" y="4569"/>
                  <a:pt x="16086" y="4572"/>
                </a:cubicBezTo>
                <a:cubicBezTo>
                  <a:pt x="16092" y="4575"/>
                  <a:pt x="16099" y="4575"/>
                  <a:pt x="16109" y="4570"/>
                </a:cubicBezTo>
                <a:cubicBezTo>
                  <a:pt x="16129" y="4560"/>
                  <a:pt x="16150" y="4573"/>
                  <a:pt x="16157" y="4598"/>
                </a:cubicBezTo>
                <a:cubicBezTo>
                  <a:pt x="16173" y="4652"/>
                  <a:pt x="16196" y="4658"/>
                  <a:pt x="16182" y="4604"/>
                </a:cubicBezTo>
                <a:cubicBezTo>
                  <a:pt x="16176" y="4583"/>
                  <a:pt x="16186" y="4543"/>
                  <a:pt x="16205" y="4514"/>
                </a:cubicBezTo>
                <a:cubicBezTo>
                  <a:pt x="16237" y="4466"/>
                  <a:pt x="16236" y="4460"/>
                  <a:pt x="16196" y="4460"/>
                </a:cubicBezTo>
                <a:cubicBezTo>
                  <a:pt x="16184" y="4460"/>
                  <a:pt x="16170" y="4456"/>
                  <a:pt x="16156" y="4449"/>
                </a:cubicBezTo>
                <a:cubicBezTo>
                  <a:pt x="16156" y="4449"/>
                  <a:pt x="16156" y="4450"/>
                  <a:pt x="16155" y="4449"/>
                </a:cubicBezTo>
                <a:cubicBezTo>
                  <a:pt x="16142" y="4443"/>
                  <a:pt x="16130" y="4433"/>
                  <a:pt x="16122" y="4423"/>
                </a:cubicBezTo>
                <a:cubicBezTo>
                  <a:pt x="16109" y="4407"/>
                  <a:pt x="16103" y="4400"/>
                  <a:pt x="16100" y="4402"/>
                </a:cubicBezTo>
                <a:close/>
                <a:moveTo>
                  <a:pt x="15828" y="4492"/>
                </a:moveTo>
                <a:cubicBezTo>
                  <a:pt x="15825" y="4493"/>
                  <a:pt x="15827" y="4503"/>
                  <a:pt x="15831" y="4521"/>
                </a:cubicBezTo>
                <a:cubicBezTo>
                  <a:pt x="15838" y="4546"/>
                  <a:pt x="15827" y="4590"/>
                  <a:pt x="15808" y="4619"/>
                </a:cubicBezTo>
                <a:cubicBezTo>
                  <a:pt x="15776" y="4667"/>
                  <a:pt x="15778" y="4672"/>
                  <a:pt x="15823" y="4672"/>
                </a:cubicBezTo>
                <a:cubicBezTo>
                  <a:pt x="15851" y="4672"/>
                  <a:pt x="15878" y="4692"/>
                  <a:pt x="15885" y="4717"/>
                </a:cubicBezTo>
                <a:cubicBezTo>
                  <a:pt x="15895" y="4750"/>
                  <a:pt x="15905" y="4764"/>
                  <a:pt x="15910" y="4760"/>
                </a:cubicBezTo>
                <a:cubicBezTo>
                  <a:pt x="15916" y="4756"/>
                  <a:pt x="15917" y="4735"/>
                  <a:pt x="15910" y="4700"/>
                </a:cubicBezTo>
                <a:cubicBezTo>
                  <a:pt x="15902" y="4662"/>
                  <a:pt x="15910" y="4632"/>
                  <a:pt x="15929" y="4622"/>
                </a:cubicBezTo>
                <a:cubicBezTo>
                  <a:pt x="15975" y="4599"/>
                  <a:pt x="15969" y="4551"/>
                  <a:pt x="15920" y="4551"/>
                </a:cubicBezTo>
                <a:cubicBezTo>
                  <a:pt x="15898" y="4551"/>
                  <a:pt x="15866" y="4534"/>
                  <a:pt x="15850" y="4514"/>
                </a:cubicBezTo>
                <a:cubicBezTo>
                  <a:pt x="15838" y="4498"/>
                  <a:pt x="15831" y="4491"/>
                  <a:pt x="15828" y="4492"/>
                </a:cubicBezTo>
                <a:close/>
                <a:moveTo>
                  <a:pt x="16600" y="4585"/>
                </a:moveTo>
                <a:cubicBezTo>
                  <a:pt x="16597" y="4586"/>
                  <a:pt x="16597" y="4601"/>
                  <a:pt x="16596" y="4628"/>
                </a:cubicBezTo>
                <a:cubicBezTo>
                  <a:pt x="16596" y="4645"/>
                  <a:pt x="16592" y="4665"/>
                  <a:pt x="16587" y="4683"/>
                </a:cubicBezTo>
                <a:cubicBezTo>
                  <a:pt x="16582" y="4701"/>
                  <a:pt x="16576" y="4716"/>
                  <a:pt x="16568" y="4726"/>
                </a:cubicBezTo>
                <a:cubicBezTo>
                  <a:pt x="16557" y="4741"/>
                  <a:pt x="16554" y="4750"/>
                  <a:pt x="16557" y="4755"/>
                </a:cubicBezTo>
                <a:cubicBezTo>
                  <a:pt x="16561" y="4761"/>
                  <a:pt x="16571" y="4763"/>
                  <a:pt x="16590" y="4763"/>
                </a:cubicBezTo>
                <a:cubicBezTo>
                  <a:pt x="16617" y="4763"/>
                  <a:pt x="16644" y="4776"/>
                  <a:pt x="16652" y="4793"/>
                </a:cubicBezTo>
                <a:cubicBezTo>
                  <a:pt x="16662" y="4815"/>
                  <a:pt x="16671" y="4824"/>
                  <a:pt x="16675" y="4822"/>
                </a:cubicBezTo>
                <a:cubicBezTo>
                  <a:pt x="16679" y="4819"/>
                  <a:pt x="16679" y="4805"/>
                  <a:pt x="16672" y="4781"/>
                </a:cubicBezTo>
                <a:cubicBezTo>
                  <a:pt x="16666" y="4757"/>
                  <a:pt x="16671" y="4729"/>
                  <a:pt x="16684" y="4718"/>
                </a:cubicBezTo>
                <a:cubicBezTo>
                  <a:pt x="16702" y="4703"/>
                  <a:pt x="16710" y="4682"/>
                  <a:pt x="16708" y="4667"/>
                </a:cubicBezTo>
                <a:cubicBezTo>
                  <a:pt x="16708" y="4667"/>
                  <a:pt x="16708" y="4666"/>
                  <a:pt x="16708" y="4666"/>
                </a:cubicBezTo>
                <a:cubicBezTo>
                  <a:pt x="16706" y="4651"/>
                  <a:pt x="16694" y="4643"/>
                  <a:pt x="16675" y="4653"/>
                </a:cubicBezTo>
                <a:cubicBezTo>
                  <a:pt x="16657" y="4662"/>
                  <a:pt x="16631" y="4647"/>
                  <a:pt x="16619" y="4619"/>
                </a:cubicBezTo>
                <a:cubicBezTo>
                  <a:pt x="16609" y="4596"/>
                  <a:pt x="16603" y="4583"/>
                  <a:pt x="16600" y="4585"/>
                </a:cubicBezTo>
                <a:close/>
                <a:moveTo>
                  <a:pt x="16372" y="4794"/>
                </a:moveTo>
                <a:cubicBezTo>
                  <a:pt x="16369" y="4796"/>
                  <a:pt x="16371" y="4813"/>
                  <a:pt x="16379" y="4845"/>
                </a:cubicBezTo>
                <a:cubicBezTo>
                  <a:pt x="16390" y="4893"/>
                  <a:pt x="16384" y="4919"/>
                  <a:pt x="16360" y="4932"/>
                </a:cubicBezTo>
                <a:cubicBezTo>
                  <a:pt x="16350" y="4937"/>
                  <a:pt x="16343" y="4944"/>
                  <a:pt x="16339" y="4952"/>
                </a:cubicBezTo>
                <a:cubicBezTo>
                  <a:pt x="16334" y="4961"/>
                  <a:pt x="16333" y="4971"/>
                  <a:pt x="16337" y="4979"/>
                </a:cubicBezTo>
                <a:cubicBezTo>
                  <a:pt x="16344" y="4995"/>
                  <a:pt x="16365" y="5000"/>
                  <a:pt x="16383" y="4991"/>
                </a:cubicBezTo>
                <a:cubicBezTo>
                  <a:pt x="16392" y="4986"/>
                  <a:pt x="16402" y="4988"/>
                  <a:pt x="16410" y="4993"/>
                </a:cubicBezTo>
                <a:cubicBezTo>
                  <a:pt x="16419" y="4999"/>
                  <a:pt x="16426" y="5008"/>
                  <a:pt x="16429" y="5020"/>
                </a:cubicBezTo>
                <a:cubicBezTo>
                  <a:pt x="16436" y="5042"/>
                  <a:pt x="16442" y="5052"/>
                  <a:pt x="16449" y="5057"/>
                </a:cubicBezTo>
                <a:cubicBezTo>
                  <a:pt x="16451" y="5059"/>
                  <a:pt x="16453" y="5059"/>
                  <a:pt x="16455" y="5060"/>
                </a:cubicBezTo>
                <a:cubicBezTo>
                  <a:pt x="16461" y="5062"/>
                  <a:pt x="16466" y="5059"/>
                  <a:pt x="16468" y="5047"/>
                </a:cubicBezTo>
                <a:cubicBezTo>
                  <a:pt x="16470" y="5037"/>
                  <a:pt x="16470" y="5025"/>
                  <a:pt x="16467" y="5008"/>
                </a:cubicBezTo>
                <a:cubicBezTo>
                  <a:pt x="16460" y="4977"/>
                  <a:pt x="16467" y="4942"/>
                  <a:pt x="16480" y="4931"/>
                </a:cubicBezTo>
                <a:cubicBezTo>
                  <a:pt x="16489" y="4924"/>
                  <a:pt x="16494" y="4914"/>
                  <a:pt x="16498" y="4905"/>
                </a:cubicBezTo>
                <a:cubicBezTo>
                  <a:pt x="16503" y="4896"/>
                  <a:pt x="16504" y="4888"/>
                  <a:pt x="16504" y="4880"/>
                </a:cubicBezTo>
                <a:cubicBezTo>
                  <a:pt x="16503" y="4864"/>
                  <a:pt x="16494" y="4853"/>
                  <a:pt x="16477" y="4862"/>
                </a:cubicBezTo>
                <a:cubicBezTo>
                  <a:pt x="16461" y="4869"/>
                  <a:pt x="16429" y="4853"/>
                  <a:pt x="16406" y="4827"/>
                </a:cubicBezTo>
                <a:cubicBezTo>
                  <a:pt x="16386" y="4804"/>
                  <a:pt x="16376" y="4791"/>
                  <a:pt x="16372" y="4794"/>
                </a:cubicBezTo>
                <a:close/>
                <a:moveTo>
                  <a:pt x="4353" y="5060"/>
                </a:moveTo>
                <a:lnTo>
                  <a:pt x="4454" y="5153"/>
                </a:lnTo>
                <a:cubicBezTo>
                  <a:pt x="4510" y="5204"/>
                  <a:pt x="4571" y="5275"/>
                  <a:pt x="4590" y="5311"/>
                </a:cubicBezTo>
                <a:cubicBezTo>
                  <a:pt x="4623" y="5373"/>
                  <a:pt x="4621" y="5385"/>
                  <a:pt x="4557" y="5472"/>
                </a:cubicBezTo>
                <a:cubicBezTo>
                  <a:pt x="4520" y="5523"/>
                  <a:pt x="4439" y="5589"/>
                  <a:pt x="4378" y="5618"/>
                </a:cubicBezTo>
                <a:cubicBezTo>
                  <a:pt x="4225" y="5691"/>
                  <a:pt x="4198" y="5738"/>
                  <a:pt x="4246" y="5849"/>
                </a:cubicBezTo>
                <a:cubicBezTo>
                  <a:pt x="4283" y="5935"/>
                  <a:pt x="4282" y="5937"/>
                  <a:pt x="4179" y="6090"/>
                </a:cubicBezTo>
                <a:cubicBezTo>
                  <a:pt x="4089" y="6224"/>
                  <a:pt x="4071" y="6238"/>
                  <a:pt x="4043" y="6200"/>
                </a:cubicBezTo>
                <a:cubicBezTo>
                  <a:pt x="4015" y="6162"/>
                  <a:pt x="3992" y="6171"/>
                  <a:pt x="3863" y="6266"/>
                </a:cubicBezTo>
                <a:cubicBezTo>
                  <a:pt x="3726" y="6368"/>
                  <a:pt x="3607" y="6494"/>
                  <a:pt x="3608" y="6537"/>
                </a:cubicBezTo>
                <a:cubicBezTo>
                  <a:pt x="3610" y="6607"/>
                  <a:pt x="3743" y="6863"/>
                  <a:pt x="3794" y="6896"/>
                </a:cubicBezTo>
                <a:cubicBezTo>
                  <a:pt x="3829" y="6918"/>
                  <a:pt x="3872" y="6975"/>
                  <a:pt x="3890" y="7022"/>
                </a:cubicBezTo>
                <a:cubicBezTo>
                  <a:pt x="3920" y="7100"/>
                  <a:pt x="3919" y="7110"/>
                  <a:pt x="3878" y="7160"/>
                </a:cubicBezTo>
                <a:cubicBezTo>
                  <a:pt x="3814" y="7237"/>
                  <a:pt x="3686" y="7555"/>
                  <a:pt x="3646" y="7737"/>
                </a:cubicBezTo>
                <a:cubicBezTo>
                  <a:pt x="3624" y="7834"/>
                  <a:pt x="3578" y="7940"/>
                  <a:pt x="3524" y="8015"/>
                </a:cubicBezTo>
                <a:cubicBezTo>
                  <a:pt x="3475" y="8084"/>
                  <a:pt x="3378" y="8298"/>
                  <a:pt x="3302" y="8506"/>
                </a:cubicBezTo>
                <a:cubicBezTo>
                  <a:pt x="3195" y="8797"/>
                  <a:pt x="3150" y="8888"/>
                  <a:pt x="3092" y="8933"/>
                </a:cubicBezTo>
                <a:lnTo>
                  <a:pt x="3020" y="8988"/>
                </a:lnTo>
                <a:lnTo>
                  <a:pt x="3000" y="8918"/>
                </a:lnTo>
                <a:cubicBezTo>
                  <a:pt x="2958" y="8770"/>
                  <a:pt x="2949" y="8614"/>
                  <a:pt x="2973" y="8437"/>
                </a:cubicBezTo>
                <a:cubicBezTo>
                  <a:pt x="2995" y="8282"/>
                  <a:pt x="2994" y="8242"/>
                  <a:pt x="2963" y="8181"/>
                </a:cubicBezTo>
                <a:cubicBezTo>
                  <a:pt x="2932" y="8117"/>
                  <a:pt x="2921" y="8114"/>
                  <a:pt x="2877" y="8147"/>
                </a:cubicBezTo>
                <a:cubicBezTo>
                  <a:pt x="2850" y="8168"/>
                  <a:pt x="2815" y="8204"/>
                  <a:pt x="2800" y="8229"/>
                </a:cubicBezTo>
                <a:cubicBezTo>
                  <a:pt x="2753" y="8307"/>
                  <a:pt x="2739" y="8192"/>
                  <a:pt x="2738" y="7712"/>
                </a:cubicBezTo>
                <a:cubicBezTo>
                  <a:pt x="2736" y="7373"/>
                  <a:pt x="2729" y="7265"/>
                  <a:pt x="2708" y="7265"/>
                </a:cubicBezTo>
                <a:cubicBezTo>
                  <a:pt x="2675" y="7264"/>
                  <a:pt x="2656" y="7252"/>
                  <a:pt x="2459" y="7099"/>
                </a:cubicBezTo>
                <a:cubicBezTo>
                  <a:pt x="2381" y="7039"/>
                  <a:pt x="2317" y="6975"/>
                  <a:pt x="2317" y="6959"/>
                </a:cubicBezTo>
                <a:cubicBezTo>
                  <a:pt x="2317" y="6943"/>
                  <a:pt x="2386" y="6820"/>
                  <a:pt x="2470" y="6686"/>
                </a:cubicBezTo>
                <a:cubicBezTo>
                  <a:pt x="2597" y="6483"/>
                  <a:pt x="2648" y="6426"/>
                  <a:pt x="2767" y="6353"/>
                </a:cubicBezTo>
                <a:cubicBezTo>
                  <a:pt x="2879" y="6285"/>
                  <a:pt x="2917" y="6274"/>
                  <a:pt x="2942" y="6301"/>
                </a:cubicBezTo>
                <a:cubicBezTo>
                  <a:pt x="2982" y="6346"/>
                  <a:pt x="2982" y="6403"/>
                  <a:pt x="2942" y="6448"/>
                </a:cubicBezTo>
                <a:cubicBezTo>
                  <a:pt x="2924" y="6467"/>
                  <a:pt x="2904" y="6530"/>
                  <a:pt x="2895" y="6589"/>
                </a:cubicBezTo>
                <a:cubicBezTo>
                  <a:pt x="2887" y="6648"/>
                  <a:pt x="2874" y="6717"/>
                  <a:pt x="2867" y="6741"/>
                </a:cubicBezTo>
                <a:cubicBezTo>
                  <a:pt x="2858" y="6773"/>
                  <a:pt x="2892" y="6761"/>
                  <a:pt x="2982" y="6703"/>
                </a:cubicBezTo>
                <a:cubicBezTo>
                  <a:pt x="3062" y="6651"/>
                  <a:pt x="3108" y="6602"/>
                  <a:pt x="3104" y="6574"/>
                </a:cubicBezTo>
                <a:cubicBezTo>
                  <a:pt x="3100" y="6545"/>
                  <a:pt x="3128" y="6520"/>
                  <a:pt x="3181" y="6503"/>
                </a:cubicBezTo>
                <a:cubicBezTo>
                  <a:pt x="3288" y="6469"/>
                  <a:pt x="3364" y="6358"/>
                  <a:pt x="3370" y="6231"/>
                </a:cubicBezTo>
                <a:cubicBezTo>
                  <a:pt x="3372" y="6176"/>
                  <a:pt x="3399" y="6077"/>
                  <a:pt x="3429" y="6011"/>
                </a:cubicBezTo>
                <a:cubicBezTo>
                  <a:pt x="3459" y="5946"/>
                  <a:pt x="3495" y="5865"/>
                  <a:pt x="3509" y="5832"/>
                </a:cubicBezTo>
                <a:cubicBezTo>
                  <a:pt x="3522" y="5799"/>
                  <a:pt x="3574" y="5742"/>
                  <a:pt x="3625" y="5704"/>
                </a:cubicBezTo>
                <a:lnTo>
                  <a:pt x="3717" y="5635"/>
                </a:lnTo>
                <a:lnTo>
                  <a:pt x="3778" y="5817"/>
                </a:lnTo>
                <a:cubicBezTo>
                  <a:pt x="3835" y="5985"/>
                  <a:pt x="3845" y="5998"/>
                  <a:pt x="3913" y="5998"/>
                </a:cubicBezTo>
                <a:cubicBezTo>
                  <a:pt x="4008" y="5998"/>
                  <a:pt x="4029" y="5912"/>
                  <a:pt x="3967" y="5772"/>
                </a:cubicBezTo>
                <a:lnTo>
                  <a:pt x="3921" y="5670"/>
                </a:lnTo>
                <a:lnTo>
                  <a:pt x="3985" y="5618"/>
                </a:lnTo>
                <a:cubicBezTo>
                  <a:pt x="4077" y="5542"/>
                  <a:pt x="4109" y="5483"/>
                  <a:pt x="4082" y="5439"/>
                </a:cubicBezTo>
                <a:cubicBezTo>
                  <a:pt x="4066" y="5413"/>
                  <a:pt x="4101" y="5355"/>
                  <a:pt x="4206" y="5232"/>
                </a:cubicBezTo>
                <a:lnTo>
                  <a:pt x="4353" y="5060"/>
                </a:lnTo>
                <a:close/>
                <a:moveTo>
                  <a:pt x="17991" y="5710"/>
                </a:moveTo>
                <a:cubicBezTo>
                  <a:pt x="17957" y="5693"/>
                  <a:pt x="17804" y="5772"/>
                  <a:pt x="17783" y="5818"/>
                </a:cubicBezTo>
                <a:cubicBezTo>
                  <a:pt x="17775" y="5835"/>
                  <a:pt x="17775" y="5862"/>
                  <a:pt x="17783" y="5878"/>
                </a:cubicBezTo>
                <a:cubicBezTo>
                  <a:pt x="17802" y="5920"/>
                  <a:pt x="17843" y="5916"/>
                  <a:pt x="17939" y="5862"/>
                </a:cubicBezTo>
                <a:cubicBezTo>
                  <a:pt x="17960" y="5851"/>
                  <a:pt x="17977" y="5838"/>
                  <a:pt x="17990" y="5824"/>
                </a:cubicBezTo>
                <a:cubicBezTo>
                  <a:pt x="18003" y="5810"/>
                  <a:pt x="18011" y="5795"/>
                  <a:pt x="18016" y="5780"/>
                </a:cubicBezTo>
                <a:cubicBezTo>
                  <a:pt x="18026" y="5751"/>
                  <a:pt x="18019" y="5725"/>
                  <a:pt x="17991" y="5710"/>
                </a:cubicBezTo>
                <a:close/>
                <a:moveTo>
                  <a:pt x="17603" y="6892"/>
                </a:moveTo>
                <a:cubicBezTo>
                  <a:pt x="17594" y="6891"/>
                  <a:pt x="17593" y="6899"/>
                  <a:pt x="17598" y="6915"/>
                </a:cubicBezTo>
                <a:cubicBezTo>
                  <a:pt x="17604" y="6938"/>
                  <a:pt x="17599" y="6971"/>
                  <a:pt x="17585" y="6989"/>
                </a:cubicBezTo>
                <a:cubicBezTo>
                  <a:pt x="17578" y="6999"/>
                  <a:pt x="17572" y="7007"/>
                  <a:pt x="17570" y="7013"/>
                </a:cubicBezTo>
                <a:cubicBezTo>
                  <a:pt x="17570" y="7013"/>
                  <a:pt x="17570" y="7014"/>
                  <a:pt x="17570" y="7014"/>
                </a:cubicBezTo>
                <a:cubicBezTo>
                  <a:pt x="17570" y="7015"/>
                  <a:pt x="17571" y="7014"/>
                  <a:pt x="17571" y="7014"/>
                </a:cubicBezTo>
                <a:cubicBezTo>
                  <a:pt x="17569" y="7021"/>
                  <a:pt x="17574" y="7029"/>
                  <a:pt x="17581" y="7036"/>
                </a:cubicBezTo>
                <a:cubicBezTo>
                  <a:pt x="17592" y="7048"/>
                  <a:pt x="17613" y="7063"/>
                  <a:pt x="17659" y="7092"/>
                </a:cubicBezTo>
                <a:cubicBezTo>
                  <a:pt x="17752" y="7151"/>
                  <a:pt x="17772" y="7156"/>
                  <a:pt x="17772" y="7112"/>
                </a:cubicBezTo>
                <a:cubicBezTo>
                  <a:pt x="17772" y="7045"/>
                  <a:pt x="17724" y="6966"/>
                  <a:pt x="17657" y="6921"/>
                </a:cubicBezTo>
                <a:cubicBezTo>
                  <a:pt x="17629" y="6903"/>
                  <a:pt x="17612" y="6893"/>
                  <a:pt x="17603" y="6892"/>
                </a:cubicBezTo>
                <a:close/>
                <a:moveTo>
                  <a:pt x="2854" y="6981"/>
                </a:moveTo>
                <a:cubicBezTo>
                  <a:pt x="2812" y="6995"/>
                  <a:pt x="2748" y="7044"/>
                  <a:pt x="2748" y="7070"/>
                </a:cubicBezTo>
                <a:cubicBezTo>
                  <a:pt x="2748" y="7097"/>
                  <a:pt x="2804" y="7081"/>
                  <a:pt x="2858" y="7041"/>
                </a:cubicBezTo>
                <a:cubicBezTo>
                  <a:pt x="2895" y="7014"/>
                  <a:pt x="2903" y="6995"/>
                  <a:pt x="2885" y="6981"/>
                </a:cubicBezTo>
                <a:cubicBezTo>
                  <a:pt x="2879" y="6976"/>
                  <a:pt x="2868" y="6976"/>
                  <a:pt x="2854" y="6981"/>
                </a:cubicBezTo>
                <a:close/>
                <a:moveTo>
                  <a:pt x="17358" y="8058"/>
                </a:moveTo>
                <a:cubicBezTo>
                  <a:pt x="17344" y="8064"/>
                  <a:pt x="17337" y="8080"/>
                  <a:pt x="17330" y="8108"/>
                </a:cubicBezTo>
                <a:cubicBezTo>
                  <a:pt x="17325" y="8128"/>
                  <a:pt x="17323" y="8143"/>
                  <a:pt x="17322" y="8156"/>
                </a:cubicBezTo>
                <a:cubicBezTo>
                  <a:pt x="17322" y="8156"/>
                  <a:pt x="17322" y="8156"/>
                  <a:pt x="17322" y="8157"/>
                </a:cubicBezTo>
                <a:cubicBezTo>
                  <a:pt x="17321" y="8169"/>
                  <a:pt x="17323" y="8177"/>
                  <a:pt x="17328" y="8185"/>
                </a:cubicBezTo>
                <a:cubicBezTo>
                  <a:pt x="17332" y="8192"/>
                  <a:pt x="17340" y="8199"/>
                  <a:pt x="17352" y="8203"/>
                </a:cubicBezTo>
                <a:cubicBezTo>
                  <a:pt x="17352" y="8203"/>
                  <a:pt x="17353" y="8203"/>
                  <a:pt x="17353" y="8203"/>
                </a:cubicBezTo>
                <a:cubicBezTo>
                  <a:pt x="17364" y="8207"/>
                  <a:pt x="17379" y="8208"/>
                  <a:pt x="17398" y="8211"/>
                </a:cubicBezTo>
                <a:cubicBezTo>
                  <a:pt x="17432" y="8216"/>
                  <a:pt x="17472" y="8246"/>
                  <a:pt x="17486" y="8278"/>
                </a:cubicBezTo>
                <a:cubicBezTo>
                  <a:pt x="17492" y="8290"/>
                  <a:pt x="17496" y="8299"/>
                  <a:pt x="17500" y="8304"/>
                </a:cubicBezTo>
                <a:cubicBezTo>
                  <a:pt x="17503" y="8309"/>
                  <a:pt x="17506" y="8307"/>
                  <a:pt x="17508" y="8304"/>
                </a:cubicBezTo>
                <a:cubicBezTo>
                  <a:pt x="17513" y="8297"/>
                  <a:pt x="17516" y="8272"/>
                  <a:pt x="17519" y="8220"/>
                </a:cubicBezTo>
                <a:cubicBezTo>
                  <a:pt x="17523" y="8156"/>
                  <a:pt x="17523" y="8099"/>
                  <a:pt x="17519" y="8094"/>
                </a:cubicBezTo>
                <a:cubicBezTo>
                  <a:pt x="17515" y="8089"/>
                  <a:pt x="17475" y="8075"/>
                  <a:pt x="17429" y="8064"/>
                </a:cubicBezTo>
                <a:cubicBezTo>
                  <a:pt x="17393" y="8055"/>
                  <a:pt x="17372" y="8051"/>
                  <a:pt x="17358" y="8058"/>
                </a:cubicBezTo>
                <a:close/>
                <a:moveTo>
                  <a:pt x="18718" y="8418"/>
                </a:moveTo>
                <a:cubicBezTo>
                  <a:pt x="18713" y="8419"/>
                  <a:pt x="18708" y="8429"/>
                  <a:pt x="18706" y="8440"/>
                </a:cubicBezTo>
                <a:cubicBezTo>
                  <a:pt x="18702" y="8455"/>
                  <a:pt x="18699" y="8478"/>
                  <a:pt x="18699" y="8518"/>
                </a:cubicBezTo>
                <a:cubicBezTo>
                  <a:pt x="18699" y="8606"/>
                  <a:pt x="18706" y="8625"/>
                  <a:pt x="18726" y="8598"/>
                </a:cubicBezTo>
                <a:cubicBezTo>
                  <a:pt x="18747" y="8571"/>
                  <a:pt x="18762" y="8571"/>
                  <a:pt x="18789" y="8599"/>
                </a:cubicBezTo>
                <a:cubicBezTo>
                  <a:pt x="18820" y="8631"/>
                  <a:pt x="18821" y="8630"/>
                  <a:pt x="18794" y="8586"/>
                </a:cubicBezTo>
                <a:cubicBezTo>
                  <a:pt x="18769" y="8542"/>
                  <a:pt x="18773" y="8528"/>
                  <a:pt x="18828" y="8488"/>
                </a:cubicBezTo>
                <a:lnTo>
                  <a:pt x="18892" y="8443"/>
                </a:lnTo>
                <a:lnTo>
                  <a:pt x="18832" y="8441"/>
                </a:lnTo>
                <a:cubicBezTo>
                  <a:pt x="18798" y="8440"/>
                  <a:pt x="18755" y="8433"/>
                  <a:pt x="18736" y="8423"/>
                </a:cubicBezTo>
                <a:cubicBezTo>
                  <a:pt x="18728" y="8419"/>
                  <a:pt x="18723" y="8417"/>
                  <a:pt x="18718" y="8418"/>
                </a:cubicBezTo>
                <a:close/>
                <a:moveTo>
                  <a:pt x="1822" y="8531"/>
                </a:moveTo>
                <a:cubicBezTo>
                  <a:pt x="1818" y="8533"/>
                  <a:pt x="1822" y="8549"/>
                  <a:pt x="1829" y="8581"/>
                </a:cubicBezTo>
                <a:cubicBezTo>
                  <a:pt x="1838" y="8617"/>
                  <a:pt x="1833" y="8655"/>
                  <a:pt x="1820" y="8666"/>
                </a:cubicBezTo>
                <a:cubicBezTo>
                  <a:pt x="1812" y="8673"/>
                  <a:pt x="1806" y="8682"/>
                  <a:pt x="1802" y="8691"/>
                </a:cubicBezTo>
                <a:cubicBezTo>
                  <a:pt x="1798" y="8700"/>
                  <a:pt x="1797" y="8709"/>
                  <a:pt x="1798" y="8716"/>
                </a:cubicBezTo>
                <a:cubicBezTo>
                  <a:pt x="1800" y="8732"/>
                  <a:pt x="1811" y="8742"/>
                  <a:pt x="1829" y="8732"/>
                </a:cubicBezTo>
                <a:cubicBezTo>
                  <a:pt x="1838" y="8728"/>
                  <a:pt x="1849" y="8727"/>
                  <a:pt x="1860" y="8732"/>
                </a:cubicBezTo>
                <a:cubicBezTo>
                  <a:pt x="1871" y="8737"/>
                  <a:pt x="1882" y="8746"/>
                  <a:pt x="1889" y="8759"/>
                </a:cubicBezTo>
                <a:cubicBezTo>
                  <a:pt x="1908" y="8789"/>
                  <a:pt x="1920" y="8803"/>
                  <a:pt x="1926" y="8800"/>
                </a:cubicBezTo>
                <a:cubicBezTo>
                  <a:pt x="1931" y="8797"/>
                  <a:pt x="1930" y="8778"/>
                  <a:pt x="1922" y="8744"/>
                </a:cubicBezTo>
                <a:cubicBezTo>
                  <a:pt x="1918" y="8728"/>
                  <a:pt x="1917" y="8712"/>
                  <a:pt x="1919" y="8698"/>
                </a:cubicBezTo>
                <a:cubicBezTo>
                  <a:pt x="1921" y="8684"/>
                  <a:pt x="1925" y="8673"/>
                  <a:pt x="1932" y="8668"/>
                </a:cubicBezTo>
                <a:cubicBezTo>
                  <a:pt x="1945" y="8657"/>
                  <a:pt x="1956" y="8634"/>
                  <a:pt x="1956" y="8617"/>
                </a:cubicBezTo>
                <a:cubicBezTo>
                  <a:pt x="1956" y="8601"/>
                  <a:pt x="1945" y="8597"/>
                  <a:pt x="1932" y="8608"/>
                </a:cubicBezTo>
                <a:cubicBezTo>
                  <a:pt x="1919" y="8618"/>
                  <a:pt x="1887" y="8602"/>
                  <a:pt x="1861" y="8571"/>
                </a:cubicBezTo>
                <a:cubicBezTo>
                  <a:pt x="1838" y="8544"/>
                  <a:pt x="1826" y="8530"/>
                  <a:pt x="1822" y="8531"/>
                </a:cubicBezTo>
                <a:close/>
                <a:moveTo>
                  <a:pt x="19508" y="9283"/>
                </a:moveTo>
                <a:cubicBezTo>
                  <a:pt x="19486" y="9282"/>
                  <a:pt x="19450" y="9293"/>
                  <a:pt x="19414" y="9306"/>
                </a:cubicBezTo>
                <a:cubicBezTo>
                  <a:pt x="19414" y="9306"/>
                  <a:pt x="19414" y="9306"/>
                  <a:pt x="19413" y="9306"/>
                </a:cubicBezTo>
                <a:cubicBezTo>
                  <a:pt x="19397" y="9312"/>
                  <a:pt x="19384" y="9318"/>
                  <a:pt x="19369" y="9326"/>
                </a:cubicBezTo>
                <a:cubicBezTo>
                  <a:pt x="19364" y="9328"/>
                  <a:pt x="19360" y="9330"/>
                  <a:pt x="19356" y="9333"/>
                </a:cubicBezTo>
                <a:cubicBezTo>
                  <a:pt x="19333" y="9346"/>
                  <a:pt x="19311" y="9360"/>
                  <a:pt x="19299" y="9375"/>
                </a:cubicBezTo>
                <a:cubicBezTo>
                  <a:pt x="19249" y="9438"/>
                  <a:pt x="19246" y="9438"/>
                  <a:pt x="19223" y="9385"/>
                </a:cubicBezTo>
                <a:cubicBezTo>
                  <a:pt x="19200" y="9334"/>
                  <a:pt x="19199" y="9334"/>
                  <a:pt x="19198" y="9396"/>
                </a:cubicBezTo>
                <a:cubicBezTo>
                  <a:pt x="19198" y="9414"/>
                  <a:pt x="19195" y="9432"/>
                  <a:pt x="19191" y="9448"/>
                </a:cubicBezTo>
                <a:cubicBezTo>
                  <a:pt x="19191" y="9448"/>
                  <a:pt x="19191" y="9449"/>
                  <a:pt x="19191" y="9449"/>
                </a:cubicBezTo>
                <a:cubicBezTo>
                  <a:pt x="19187" y="9464"/>
                  <a:pt x="19180" y="9475"/>
                  <a:pt x="19174" y="9480"/>
                </a:cubicBezTo>
                <a:cubicBezTo>
                  <a:pt x="19166" y="9487"/>
                  <a:pt x="19162" y="9496"/>
                  <a:pt x="19161" y="9504"/>
                </a:cubicBezTo>
                <a:cubicBezTo>
                  <a:pt x="19160" y="9513"/>
                  <a:pt x="19162" y="9522"/>
                  <a:pt x="19166" y="9530"/>
                </a:cubicBezTo>
                <a:cubicBezTo>
                  <a:pt x="19171" y="9537"/>
                  <a:pt x="19177" y="9544"/>
                  <a:pt x="19185" y="9547"/>
                </a:cubicBezTo>
                <a:cubicBezTo>
                  <a:pt x="19192" y="9550"/>
                  <a:pt x="19201" y="9549"/>
                  <a:pt x="19210" y="9544"/>
                </a:cubicBezTo>
                <a:cubicBezTo>
                  <a:pt x="19219" y="9540"/>
                  <a:pt x="19229" y="9542"/>
                  <a:pt x="19239" y="9548"/>
                </a:cubicBezTo>
                <a:cubicBezTo>
                  <a:pt x="19239" y="9548"/>
                  <a:pt x="19240" y="9548"/>
                  <a:pt x="19240" y="9548"/>
                </a:cubicBezTo>
                <a:cubicBezTo>
                  <a:pt x="19250" y="9554"/>
                  <a:pt x="19260" y="9565"/>
                  <a:pt x="19266" y="9579"/>
                </a:cubicBezTo>
                <a:cubicBezTo>
                  <a:pt x="19287" y="9624"/>
                  <a:pt x="19288" y="9622"/>
                  <a:pt x="19276" y="9566"/>
                </a:cubicBezTo>
                <a:cubicBezTo>
                  <a:pt x="19271" y="9540"/>
                  <a:pt x="19270" y="9521"/>
                  <a:pt x="19272" y="9508"/>
                </a:cubicBezTo>
                <a:cubicBezTo>
                  <a:pt x="19276" y="9483"/>
                  <a:pt x="19294" y="9484"/>
                  <a:pt x="19328" y="9512"/>
                </a:cubicBezTo>
                <a:cubicBezTo>
                  <a:pt x="19345" y="9526"/>
                  <a:pt x="19365" y="9546"/>
                  <a:pt x="19390" y="9573"/>
                </a:cubicBezTo>
                <a:cubicBezTo>
                  <a:pt x="19424" y="9612"/>
                  <a:pt x="19453" y="9636"/>
                  <a:pt x="19479" y="9652"/>
                </a:cubicBezTo>
                <a:cubicBezTo>
                  <a:pt x="19495" y="9663"/>
                  <a:pt x="19512" y="9672"/>
                  <a:pt x="19525" y="9674"/>
                </a:cubicBezTo>
                <a:cubicBezTo>
                  <a:pt x="19536" y="9675"/>
                  <a:pt x="19544" y="9672"/>
                  <a:pt x="19552" y="9666"/>
                </a:cubicBezTo>
                <a:cubicBezTo>
                  <a:pt x="19559" y="9661"/>
                  <a:pt x="19565" y="9653"/>
                  <a:pt x="19569" y="9642"/>
                </a:cubicBezTo>
                <a:cubicBezTo>
                  <a:pt x="19575" y="9628"/>
                  <a:pt x="19575" y="9607"/>
                  <a:pt x="19575" y="9583"/>
                </a:cubicBezTo>
                <a:cubicBezTo>
                  <a:pt x="19574" y="9549"/>
                  <a:pt x="19570" y="9509"/>
                  <a:pt x="19557" y="9456"/>
                </a:cubicBezTo>
                <a:cubicBezTo>
                  <a:pt x="19539" y="9387"/>
                  <a:pt x="19529" y="9319"/>
                  <a:pt x="19533" y="9304"/>
                </a:cubicBezTo>
                <a:cubicBezTo>
                  <a:pt x="19535" y="9297"/>
                  <a:pt x="19533" y="9293"/>
                  <a:pt x="19528" y="9289"/>
                </a:cubicBezTo>
                <a:cubicBezTo>
                  <a:pt x="19524" y="9286"/>
                  <a:pt x="19518" y="9284"/>
                  <a:pt x="19508" y="9283"/>
                </a:cubicBezTo>
                <a:close/>
                <a:moveTo>
                  <a:pt x="18580" y="10803"/>
                </a:moveTo>
                <a:cubicBezTo>
                  <a:pt x="18567" y="10807"/>
                  <a:pt x="18553" y="10823"/>
                  <a:pt x="18530" y="10855"/>
                </a:cubicBezTo>
                <a:cubicBezTo>
                  <a:pt x="18477" y="10924"/>
                  <a:pt x="18476" y="10937"/>
                  <a:pt x="18497" y="11136"/>
                </a:cubicBezTo>
                <a:cubicBezTo>
                  <a:pt x="18509" y="11245"/>
                  <a:pt x="18529" y="11339"/>
                  <a:pt x="18557" y="11416"/>
                </a:cubicBezTo>
                <a:cubicBezTo>
                  <a:pt x="18585" y="11493"/>
                  <a:pt x="18620" y="11552"/>
                  <a:pt x="18661" y="11591"/>
                </a:cubicBezTo>
                <a:cubicBezTo>
                  <a:pt x="18728" y="11653"/>
                  <a:pt x="18734" y="11651"/>
                  <a:pt x="18802" y="11533"/>
                </a:cubicBezTo>
                <a:cubicBezTo>
                  <a:pt x="18820" y="11502"/>
                  <a:pt x="18838" y="11477"/>
                  <a:pt x="18853" y="11461"/>
                </a:cubicBezTo>
                <a:cubicBezTo>
                  <a:pt x="18869" y="11446"/>
                  <a:pt x="18884" y="11439"/>
                  <a:pt x="18894" y="11445"/>
                </a:cubicBezTo>
                <a:cubicBezTo>
                  <a:pt x="18917" y="11456"/>
                  <a:pt x="18922" y="11448"/>
                  <a:pt x="18912" y="11414"/>
                </a:cubicBezTo>
                <a:cubicBezTo>
                  <a:pt x="18908" y="11400"/>
                  <a:pt x="18909" y="11385"/>
                  <a:pt x="18912" y="11373"/>
                </a:cubicBezTo>
                <a:cubicBezTo>
                  <a:pt x="18916" y="11362"/>
                  <a:pt x="18923" y="11352"/>
                  <a:pt x="18934" y="11347"/>
                </a:cubicBezTo>
                <a:cubicBezTo>
                  <a:pt x="18954" y="11336"/>
                  <a:pt x="18961" y="11317"/>
                  <a:pt x="18958" y="11302"/>
                </a:cubicBezTo>
                <a:cubicBezTo>
                  <a:pt x="18956" y="11294"/>
                  <a:pt x="18951" y="11287"/>
                  <a:pt x="18944" y="11283"/>
                </a:cubicBezTo>
                <a:cubicBezTo>
                  <a:pt x="18938" y="11278"/>
                  <a:pt x="18929" y="11277"/>
                  <a:pt x="18919" y="11280"/>
                </a:cubicBezTo>
                <a:cubicBezTo>
                  <a:pt x="18909" y="11283"/>
                  <a:pt x="18893" y="11274"/>
                  <a:pt x="18875" y="11257"/>
                </a:cubicBezTo>
                <a:cubicBezTo>
                  <a:pt x="18857" y="11241"/>
                  <a:pt x="18837" y="11216"/>
                  <a:pt x="18816" y="11187"/>
                </a:cubicBezTo>
                <a:cubicBezTo>
                  <a:pt x="18795" y="11158"/>
                  <a:pt x="18774" y="11125"/>
                  <a:pt x="18755" y="11090"/>
                </a:cubicBezTo>
                <a:cubicBezTo>
                  <a:pt x="18735" y="11055"/>
                  <a:pt x="18718" y="11020"/>
                  <a:pt x="18705" y="10985"/>
                </a:cubicBezTo>
                <a:cubicBezTo>
                  <a:pt x="18679" y="10918"/>
                  <a:pt x="18642" y="10844"/>
                  <a:pt x="18621" y="10822"/>
                </a:cubicBezTo>
                <a:cubicBezTo>
                  <a:pt x="18605" y="10804"/>
                  <a:pt x="18593" y="10798"/>
                  <a:pt x="18580" y="10803"/>
                </a:cubicBezTo>
                <a:close/>
                <a:moveTo>
                  <a:pt x="701" y="11465"/>
                </a:moveTo>
                <a:cubicBezTo>
                  <a:pt x="683" y="11463"/>
                  <a:pt x="662" y="11468"/>
                  <a:pt x="640" y="11477"/>
                </a:cubicBezTo>
                <a:cubicBezTo>
                  <a:pt x="612" y="11489"/>
                  <a:pt x="585" y="11510"/>
                  <a:pt x="561" y="11533"/>
                </a:cubicBezTo>
                <a:cubicBezTo>
                  <a:pt x="556" y="11538"/>
                  <a:pt x="551" y="11543"/>
                  <a:pt x="547" y="11549"/>
                </a:cubicBezTo>
                <a:cubicBezTo>
                  <a:pt x="543" y="11552"/>
                  <a:pt x="539" y="11556"/>
                  <a:pt x="537" y="11559"/>
                </a:cubicBezTo>
                <a:cubicBezTo>
                  <a:pt x="536" y="11560"/>
                  <a:pt x="536" y="11560"/>
                  <a:pt x="536" y="11561"/>
                </a:cubicBezTo>
                <a:cubicBezTo>
                  <a:pt x="532" y="11565"/>
                  <a:pt x="529" y="11569"/>
                  <a:pt x="526" y="11574"/>
                </a:cubicBezTo>
                <a:cubicBezTo>
                  <a:pt x="515" y="11590"/>
                  <a:pt x="508" y="11607"/>
                  <a:pt x="508" y="11621"/>
                </a:cubicBezTo>
                <a:cubicBezTo>
                  <a:pt x="508" y="11632"/>
                  <a:pt x="514" y="11651"/>
                  <a:pt x="524" y="11674"/>
                </a:cubicBezTo>
                <a:cubicBezTo>
                  <a:pt x="534" y="11698"/>
                  <a:pt x="547" y="11724"/>
                  <a:pt x="562" y="11748"/>
                </a:cubicBezTo>
                <a:cubicBezTo>
                  <a:pt x="586" y="11785"/>
                  <a:pt x="603" y="11806"/>
                  <a:pt x="624" y="11817"/>
                </a:cubicBezTo>
                <a:cubicBezTo>
                  <a:pt x="645" y="11827"/>
                  <a:pt x="670" y="11828"/>
                  <a:pt x="711" y="11823"/>
                </a:cubicBezTo>
                <a:cubicBezTo>
                  <a:pt x="763" y="11816"/>
                  <a:pt x="810" y="11795"/>
                  <a:pt x="815" y="11776"/>
                </a:cubicBezTo>
                <a:cubicBezTo>
                  <a:pt x="821" y="11757"/>
                  <a:pt x="811" y="11681"/>
                  <a:pt x="795" y="11607"/>
                </a:cubicBezTo>
                <a:cubicBezTo>
                  <a:pt x="770" y="11490"/>
                  <a:pt x="757" y="11471"/>
                  <a:pt x="701" y="11465"/>
                </a:cubicBezTo>
                <a:close/>
                <a:moveTo>
                  <a:pt x="20800" y="12292"/>
                </a:moveTo>
                <a:cubicBezTo>
                  <a:pt x="20796" y="12295"/>
                  <a:pt x="20798" y="12311"/>
                  <a:pt x="20800" y="12328"/>
                </a:cubicBezTo>
                <a:cubicBezTo>
                  <a:pt x="20802" y="12344"/>
                  <a:pt x="20806" y="12363"/>
                  <a:pt x="20812" y="12387"/>
                </a:cubicBezTo>
                <a:cubicBezTo>
                  <a:pt x="20815" y="12400"/>
                  <a:pt x="20817" y="12409"/>
                  <a:pt x="20821" y="12422"/>
                </a:cubicBezTo>
                <a:cubicBezTo>
                  <a:pt x="20829" y="12449"/>
                  <a:pt x="20839" y="12474"/>
                  <a:pt x="20849" y="12501"/>
                </a:cubicBezTo>
                <a:cubicBezTo>
                  <a:pt x="20854" y="12512"/>
                  <a:pt x="20857" y="12522"/>
                  <a:pt x="20861" y="12532"/>
                </a:cubicBezTo>
                <a:cubicBezTo>
                  <a:pt x="20861" y="12533"/>
                  <a:pt x="20862" y="12534"/>
                  <a:pt x="20862" y="12535"/>
                </a:cubicBezTo>
                <a:cubicBezTo>
                  <a:pt x="20862" y="12535"/>
                  <a:pt x="20862" y="12536"/>
                  <a:pt x="20862" y="12536"/>
                </a:cubicBezTo>
                <a:cubicBezTo>
                  <a:pt x="20878" y="12573"/>
                  <a:pt x="20894" y="12605"/>
                  <a:pt x="20909" y="12623"/>
                </a:cubicBezTo>
                <a:cubicBezTo>
                  <a:pt x="20961" y="12686"/>
                  <a:pt x="20970" y="12688"/>
                  <a:pt x="21029" y="12647"/>
                </a:cubicBezTo>
                <a:cubicBezTo>
                  <a:pt x="21080" y="12612"/>
                  <a:pt x="21166" y="12423"/>
                  <a:pt x="21166" y="12346"/>
                </a:cubicBezTo>
                <a:cubicBezTo>
                  <a:pt x="21166" y="12335"/>
                  <a:pt x="21160" y="12328"/>
                  <a:pt x="21150" y="12325"/>
                </a:cubicBezTo>
                <a:cubicBezTo>
                  <a:pt x="21139" y="12321"/>
                  <a:pt x="21126" y="12320"/>
                  <a:pt x="21109" y="12323"/>
                </a:cubicBezTo>
                <a:cubicBezTo>
                  <a:pt x="21092" y="12327"/>
                  <a:pt x="21072" y="12334"/>
                  <a:pt x="21052" y="12344"/>
                </a:cubicBezTo>
                <a:cubicBezTo>
                  <a:pt x="21031" y="12353"/>
                  <a:pt x="21011" y="12366"/>
                  <a:pt x="20991" y="12381"/>
                </a:cubicBezTo>
                <a:cubicBezTo>
                  <a:pt x="20943" y="12417"/>
                  <a:pt x="20907" y="12435"/>
                  <a:pt x="20884" y="12435"/>
                </a:cubicBezTo>
                <a:cubicBezTo>
                  <a:pt x="20861" y="12434"/>
                  <a:pt x="20849" y="12414"/>
                  <a:pt x="20849" y="12377"/>
                </a:cubicBezTo>
                <a:cubicBezTo>
                  <a:pt x="20849" y="12355"/>
                  <a:pt x="20834" y="12321"/>
                  <a:pt x="20816" y="12300"/>
                </a:cubicBezTo>
                <a:cubicBezTo>
                  <a:pt x="20808" y="12292"/>
                  <a:pt x="20803" y="12290"/>
                  <a:pt x="20800" y="12292"/>
                </a:cubicBezTo>
                <a:close/>
                <a:moveTo>
                  <a:pt x="20881" y="12949"/>
                </a:moveTo>
                <a:cubicBezTo>
                  <a:pt x="20877" y="12950"/>
                  <a:pt x="20875" y="12952"/>
                  <a:pt x="20876" y="12958"/>
                </a:cubicBezTo>
                <a:cubicBezTo>
                  <a:pt x="20876" y="12963"/>
                  <a:pt x="20878" y="12970"/>
                  <a:pt x="20881" y="12981"/>
                </a:cubicBezTo>
                <a:cubicBezTo>
                  <a:pt x="20891" y="13016"/>
                  <a:pt x="20889" y="13044"/>
                  <a:pt x="20880" y="13058"/>
                </a:cubicBezTo>
                <a:cubicBezTo>
                  <a:pt x="20876" y="13065"/>
                  <a:pt x="20870" y="13067"/>
                  <a:pt x="20862" y="13067"/>
                </a:cubicBezTo>
                <a:cubicBezTo>
                  <a:pt x="20854" y="13066"/>
                  <a:pt x="20845" y="13061"/>
                  <a:pt x="20836" y="13051"/>
                </a:cubicBezTo>
                <a:cubicBezTo>
                  <a:pt x="20809" y="13022"/>
                  <a:pt x="20804" y="13031"/>
                  <a:pt x="20804" y="13107"/>
                </a:cubicBezTo>
                <a:cubicBezTo>
                  <a:pt x="20804" y="13157"/>
                  <a:pt x="20817" y="13204"/>
                  <a:pt x="20832" y="13212"/>
                </a:cubicBezTo>
                <a:cubicBezTo>
                  <a:pt x="20848" y="13219"/>
                  <a:pt x="20873" y="13212"/>
                  <a:pt x="20889" y="13195"/>
                </a:cubicBezTo>
                <a:cubicBezTo>
                  <a:pt x="20897" y="13187"/>
                  <a:pt x="20906" y="13181"/>
                  <a:pt x="20914" y="13179"/>
                </a:cubicBezTo>
                <a:cubicBezTo>
                  <a:pt x="20922" y="13177"/>
                  <a:pt x="20929" y="13179"/>
                  <a:pt x="20933" y="13184"/>
                </a:cubicBezTo>
                <a:cubicBezTo>
                  <a:pt x="20944" y="13199"/>
                  <a:pt x="21007" y="13074"/>
                  <a:pt x="21007" y="13036"/>
                </a:cubicBezTo>
                <a:cubicBezTo>
                  <a:pt x="21007" y="13031"/>
                  <a:pt x="20976" y="13007"/>
                  <a:pt x="20937" y="12981"/>
                </a:cubicBezTo>
                <a:cubicBezTo>
                  <a:pt x="20906" y="12960"/>
                  <a:pt x="20889" y="12949"/>
                  <a:pt x="20881" y="12949"/>
                </a:cubicBezTo>
                <a:close/>
                <a:moveTo>
                  <a:pt x="21596" y="13159"/>
                </a:moveTo>
                <a:cubicBezTo>
                  <a:pt x="21596" y="13155"/>
                  <a:pt x="21570" y="13158"/>
                  <a:pt x="21540" y="13166"/>
                </a:cubicBezTo>
                <a:cubicBezTo>
                  <a:pt x="21500" y="13176"/>
                  <a:pt x="21478" y="13210"/>
                  <a:pt x="21459" y="13289"/>
                </a:cubicBezTo>
                <a:cubicBezTo>
                  <a:pt x="21445" y="13350"/>
                  <a:pt x="21408" y="13451"/>
                  <a:pt x="21378" y="13513"/>
                </a:cubicBezTo>
                <a:cubicBezTo>
                  <a:pt x="21364" y="13543"/>
                  <a:pt x="21353" y="13568"/>
                  <a:pt x="21347" y="13586"/>
                </a:cubicBezTo>
                <a:cubicBezTo>
                  <a:pt x="21341" y="13605"/>
                  <a:pt x="21341" y="13617"/>
                  <a:pt x="21344" y="13622"/>
                </a:cubicBezTo>
                <a:cubicBezTo>
                  <a:pt x="21349" y="13632"/>
                  <a:pt x="21369" y="13614"/>
                  <a:pt x="21405" y="13564"/>
                </a:cubicBezTo>
                <a:cubicBezTo>
                  <a:pt x="21429" y="13529"/>
                  <a:pt x="21470" y="13472"/>
                  <a:pt x="21496" y="13435"/>
                </a:cubicBezTo>
                <a:cubicBezTo>
                  <a:pt x="21532" y="13385"/>
                  <a:pt x="21596" y="13208"/>
                  <a:pt x="21596" y="13159"/>
                </a:cubicBezTo>
                <a:close/>
                <a:moveTo>
                  <a:pt x="20992" y="13607"/>
                </a:moveTo>
                <a:cubicBezTo>
                  <a:pt x="20967" y="13613"/>
                  <a:pt x="20946" y="13631"/>
                  <a:pt x="20909" y="13669"/>
                </a:cubicBezTo>
                <a:cubicBezTo>
                  <a:pt x="20890" y="13688"/>
                  <a:pt x="20873" y="13712"/>
                  <a:pt x="20858" y="13736"/>
                </a:cubicBezTo>
                <a:cubicBezTo>
                  <a:pt x="20858" y="13737"/>
                  <a:pt x="20859" y="13737"/>
                  <a:pt x="20858" y="13738"/>
                </a:cubicBezTo>
                <a:cubicBezTo>
                  <a:pt x="20830" y="13786"/>
                  <a:pt x="20813" y="13837"/>
                  <a:pt x="20816" y="13871"/>
                </a:cubicBezTo>
                <a:cubicBezTo>
                  <a:pt x="20816" y="13871"/>
                  <a:pt x="20816" y="13872"/>
                  <a:pt x="20816" y="13872"/>
                </a:cubicBezTo>
                <a:cubicBezTo>
                  <a:pt x="20817" y="13888"/>
                  <a:pt x="20823" y="13901"/>
                  <a:pt x="20835" y="13906"/>
                </a:cubicBezTo>
                <a:cubicBezTo>
                  <a:pt x="20848" y="13912"/>
                  <a:pt x="20885" y="13899"/>
                  <a:pt x="20916" y="13879"/>
                </a:cubicBezTo>
                <a:cubicBezTo>
                  <a:pt x="20948" y="13859"/>
                  <a:pt x="21027" y="13811"/>
                  <a:pt x="21092" y="13774"/>
                </a:cubicBezTo>
                <a:cubicBezTo>
                  <a:pt x="21158" y="13736"/>
                  <a:pt x="21211" y="13696"/>
                  <a:pt x="21211" y="13684"/>
                </a:cubicBezTo>
                <a:cubicBezTo>
                  <a:pt x="21211" y="13678"/>
                  <a:pt x="21198" y="13669"/>
                  <a:pt x="21178" y="13658"/>
                </a:cubicBezTo>
                <a:cubicBezTo>
                  <a:pt x="21157" y="13647"/>
                  <a:pt x="21131" y="13636"/>
                  <a:pt x="21100" y="13626"/>
                </a:cubicBezTo>
                <a:cubicBezTo>
                  <a:pt x="21047" y="13609"/>
                  <a:pt x="21017" y="13601"/>
                  <a:pt x="20992" y="13607"/>
                </a:cubicBezTo>
                <a:close/>
                <a:moveTo>
                  <a:pt x="19421" y="13630"/>
                </a:moveTo>
                <a:cubicBezTo>
                  <a:pt x="19393" y="13626"/>
                  <a:pt x="19375" y="13638"/>
                  <a:pt x="19349" y="13664"/>
                </a:cubicBezTo>
                <a:cubicBezTo>
                  <a:pt x="19313" y="13699"/>
                  <a:pt x="19311" y="13709"/>
                  <a:pt x="19347" y="13829"/>
                </a:cubicBezTo>
                <a:cubicBezTo>
                  <a:pt x="19386" y="13963"/>
                  <a:pt x="19382" y="13959"/>
                  <a:pt x="19627" y="14045"/>
                </a:cubicBezTo>
                <a:cubicBezTo>
                  <a:pt x="19692" y="14067"/>
                  <a:pt x="19727" y="14078"/>
                  <a:pt x="19743" y="14072"/>
                </a:cubicBezTo>
                <a:cubicBezTo>
                  <a:pt x="19751" y="14070"/>
                  <a:pt x="19755" y="14064"/>
                  <a:pt x="19756" y="14054"/>
                </a:cubicBezTo>
                <a:cubicBezTo>
                  <a:pt x="19757" y="14044"/>
                  <a:pt x="19755" y="14032"/>
                  <a:pt x="19751" y="14013"/>
                </a:cubicBezTo>
                <a:cubicBezTo>
                  <a:pt x="19699" y="13798"/>
                  <a:pt x="19674" y="13755"/>
                  <a:pt x="19557" y="13690"/>
                </a:cubicBezTo>
                <a:cubicBezTo>
                  <a:pt x="19489" y="13653"/>
                  <a:pt x="19450" y="13634"/>
                  <a:pt x="19421" y="13630"/>
                </a:cubicBezTo>
                <a:close/>
                <a:moveTo>
                  <a:pt x="19096" y="13677"/>
                </a:moveTo>
                <a:cubicBezTo>
                  <a:pt x="19088" y="13682"/>
                  <a:pt x="19084" y="13690"/>
                  <a:pt x="19084" y="13704"/>
                </a:cubicBezTo>
                <a:cubicBezTo>
                  <a:pt x="19084" y="13727"/>
                  <a:pt x="19099" y="13743"/>
                  <a:pt x="19116" y="13746"/>
                </a:cubicBezTo>
                <a:cubicBezTo>
                  <a:pt x="19124" y="13748"/>
                  <a:pt x="19134" y="13745"/>
                  <a:pt x="19142" y="13741"/>
                </a:cubicBezTo>
                <a:cubicBezTo>
                  <a:pt x="19150" y="13737"/>
                  <a:pt x="19157" y="13730"/>
                  <a:pt x="19162" y="13719"/>
                </a:cubicBezTo>
                <a:cubicBezTo>
                  <a:pt x="19165" y="13712"/>
                  <a:pt x="19164" y="13704"/>
                  <a:pt x="19157" y="13696"/>
                </a:cubicBezTo>
                <a:cubicBezTo>
                  <a:pt x="19151" y="13689"/>
                  <a:pt x="19142" y="13681"/>
                  <a:pt x="19129" y="13677"/>
                </a:cubicBezTo>
                <a:cubicBezTo>
                  <a:pt x="19115" y="13672"/>
                  <a:pt x="19103" y="13673"/>
                  <a:pt x="19096" y="13677"/>
                </a:cubicBezTo>
                <a:close/>
                <a:moveTo>
                  <a:pt x="19204" y="13964"/>
                </a:moveTo>
                <a:cubicBezTo>
                  <a:pt x="19201" y="13966"/>
                  <a:pt x="19202" y="13974"/>
                  <a:pt x="19207" y="13985"/>
                </a:cubicBezTo>
                <a:cubicBezTo>
                  <a:pt x="19216" y="14005"/>
                  <a:pt x="19212" y="14039"/>
                  <a:pt x="19197" y="14063"/>
                </a:cubicBezTo>
                <a:cubicBezTo>
                  <a:pt x="19169" y="14108"/>
                  <a:pt x="19187" y="14180"/>
                  <a:pt x="19220" y="14153"/>
                </a:cubicBezTo>
                <a:cubicBezTo>
                  <a:pt x="19231" y="14145"/>
                  <a:pt x="19246" y="14151"/>
                  <a:pt x="19254" y="14168"/>
                </a:cubicBezTo>
                <a:cubicBezTo>
                  <a:pt x="19264" y="14191"/>
                  <a:pt x="19279" y="14201"/>
                  <a:pt x="19289" y="14198"/>
                </a:cubicBezTo>
                <a:cubicBezTo>
                  <a:pt x="19294" y="14197"/>
                  <a:pt x="19297" y="14192"/>
                  <a:pt x="19299" y="14185"/>
                </a:cubicBezTo>
                <a:cubicBezTo>
                  <a:pt x="19301" y="14178"/>
                  <a:pt x="19301" y="14168"/>
                  <a:pt x="19297" y="14156"/>
                </a:cubicBezTo>
                <a:cubicBezTo>
                  <a:pt x="19290" y="14133"/>
                  <a:pt x="19296" y="14105"/>
                  <a:pt x="19309" y="14094"/>
                </a:cubicBezTo>
                <a:cubicBezTo>
                  <a:pt x="19318" y="14086"/>
                  <a:pt x="19324" y="14078"/>
                  <a:pt x="19328" y="14070"/>
                </a:cubicBezTo>
                <a:cubicBezTo>
                  <a:pt x="19335" y="14054"/>
                  <a:pt x="19332" y="14039"/>
                  <a:pt x="19320" y="14025"/>
                </a:cubicBezTo>
                <a:cubicBezTo>
                  <a:pt x="19313" y="14018"/>
                  <a:pt x="19305" y="14011"/>
                  <a:pt x="19293" y="14006"/>
                </a:cubicBezTo>
                <a:cubicBezTo>
                  <a:pt x="19272" y="13996"/>
                  <a:pt x="19240" y="13979"/>
                  <a:pt x="19223" y="13968"/>
                </a:cubicBezTo>
                <a:cubicBezTo>
                  <a:pt x="19213" y="13962"/>
                  <a:pt x="19206" y="13961"/>
                  <a:pt x="19204" y="13964"/>
                </a:cubicBezTo>
                <a:close/>
                <a:moveTo>
                  <a:pt x="1717" y="15604"/>
                </a:moveTo>
                <a:cubicBezTo>
                  <a:pt x="1697" y="15610"/>
                  <a:pt x="1666" y="15628"/>
                  <a:pt x="1619" y="15660"/>
                </a:cubicBezTo>
                <a:cubicBezTo>
                  <a:pt x="1549" y="15707"/>
                  <a:pt x="1512" y="15744"/>
                  <a:pt x="1506" y="15788"/>
                </a:cubicBezTo>
                <a:cubicBezTo>
                  <a:pt x="1501" y="15831"/>
                  <a:pt x="1527" y="15879"/>
                  <a:pt x="1583" y="15945"/>
                </a:cubicBezTo>
                <a:cubicBezTo>
                  <a:pt x="1627" y="15996"/>
                  <a:pt x="1672" y="16038"/>
                  <a:pt x="1683" y="16038"/>
                </a:cubicBezTo>
                <a:cubicBezTo>
                  <a:pt x="1688" y="16038"/>
                  <a:pt x="1693" y="16031"/>
                  <a:pt x="1699" y="16022"/>
                </a:cubicBezTo>
                <a:cubicBezTo>
                  <a:pt x="1704" y="16012"/>
                  <a:pt x="1711" y="15998"/>
                  <a:pt x="1716" y="15981"/>
                </a:cubicBezTo>
                <a:cubicBezTo>
                  <a:pt x="1730" y="15937"/>
                  <a:pt x="1742" y="15872"/>
                  <a:pt x="1750" y="15809"/>
                </a:cubicBezTo>
                <a:cubicBezTo>
                  <a:pt x="1751" y="15808"/>
                  <a:pt x="1751" y="15807"/>
                  <a:pt x="1751" y="15806"/>
                </a:cubicBezTo>
                <a:cubicBezTo>
                  <a:pt x="1755" y="15782"/>
                  <a:pt x="1757" y="15758"/>
                  <a:pt x="1759" y="15736"/>
                </a:cubicBezTo>
                <a:cubicBezTo>
                  <a:pt x="1760" y="15724"/>
                  <a:pt x="1761" y="15713"/>
                  <a:pt x="1761" y="15703"/>
                </a:cubicBezTo>
                <a:cubicBezTo>
                  <a:pt x="1763" y="15666"/>
                  <a:pt x="1762" y="15635"/>
                  <a:pt x="1755" y="15621"/>
                </a:cubicBezTo>
                <a:cubicBezTo>
                  <a:pt x="1747" y="15605"/>
                  <a:pt x="1737" y="15598"/>
                  <a:pt x="1717" y="15604"/>
                </a:cubicBezTo>
                <a:close/>
                <a:moveTo>
                  <a:pt x="9877" y="16070"/>
                </a:moveTo>
                <a:cubicBezTo>
                  <a:pt x="9875" y="16073"/>
                  <a:pt x="9877" y="16084"/>
                  <a:pt x="9882" y="16104"/>
                </a:cubicBezTo>
                <a:cubicBezTo>
                  <a:pt x="9889" y="16133"/>
                  <a:pt x="9887" y="16165"/>
                  <a:pt x="9875" y="16174"/>
                </a:cubicBezTo>
                <a:cubicBezTo>
                  <a:pt x="9866" y="16181"/>
                  <a:pt x="9860" y="16190"/>
                  <a:pt x="9857" y="16199"/>
                </a:cubicBezTo>
                <a:cubicBezTo>
                  <a:pt x="9853" y="16208"/>
                  <a:pt x="9852" y="16216"/>
                  <a:pt x="9853" y="16224"/>
                </a:cubicBezTo>
                <a:cubicBezTo>
                  <a:pt x="9856" y="16239"/>
                  <a:pt x="9867" y="16248"/>
                  <a:pt x="9886" y="16239"/>
                </a:cubicBezTo>
                <a:cubicBezTo>
                  <a:pt x="9904" y="16229"/>
                  <a:pt x="9925" y="16234"/>
                  <a:pt x="9933" y="16249"/>
                </a:cubicBezTo>
                <a:cubicBezTo>
                  <a:pt x="9940" y="16265"/>
                  <a:pt x="9951" y="16278"/>
                  <a:pt x="9957" y="16278"/>
                </a:cubicBezTo>
                <a:cubicBezTo>
                  <a:pt x="9963" y="16278"/>
                  <a:pt x="9962" y="16266"/>
                  <a:pt x="9955" y="16251"/>
                </a:cubicBezTo>
                <a:cubicBezTo>
                  <a:pt x="9947" y="16235"/>
                  <a:pt x="9952" y="16214"/>
                  <a:pt x="9964" y="16203"/>
                </a:cubicBezTo>
                <a:cubicBezTo>
                  <a:pt x="9982" y="16189"/>
                  <a:pt x="9989" y="16160"/>
                  <a:pt x="9987" y="16137"/>
                </a:cubicBezTo>
                <a:cubicBezTo>
                  <a:pt x="9985" y="16114"/>
                  <a:pt x="9975" y="16099"/>
                  <a:pt x="9957" y="16108"/>
                </a:cubicBezTo>
                <a:cubicBezTo>
                  <a:pt x="9940" y="16117"/>
                  <a:pt x="9913" y="16108"/>
                  <a:pt x="9897" y="16089"/>
                </a:cubicBezTo>
                <a:cubicBezTo>
                  <a:pt x="9886" y="16075"/>
                  <a:pt x="9880" y="16068"/>
                  <a:pt x="9877" y="16070"/>
                </a:cubicBezTo>
                <a:close/>
                <a:moveTo>
                  <a:pt x="10836" y="16268"/>
                </a:moveTo>
                <a:cubicBezTo>
                  <a:pt x="10828" y="16267"/>
                  <a:pt x="10828" y="16276"/>
                  <a:pt x="10834" y="16294"/>
                </a:cubicBezTo>
                <a:cubicBezTo>
                  <a:pt x="10840" y="16318"/>
                  <a:pt x="10836" y="16345"/>
                  <a:pt x="10825" y="16355"/>
                </a:cubicBezTo>
                <a:cubicBezTo>
                  <a:pt x="10816" y="16362"/>
                  <a:pt x="10810" y="16369"/>
                  <a:pt x="10807" y="16376"/>
                </a:cubicBezTo>
                <a:cubicBezTo>
                  <a:pt x="10804" y="16384"/>
                  <a:pt x="10803" y="16390"/>
                  <a:pt x="10805" y="16398"/>
                </a:cubicBezTo>
                <a:cubicBezTo>
                  <a:pt x="10810" y="16413"/>
                  <a:pt x="10826" y="16429"/>
                  <a:pt x="10854" y="16445"/>
                </a:cubicBezTo>
                <a:cubicBezTo>
                  <a:pt x="10888" y="16465"/>
                  <a:pt x="10908" y="16466"/>
                  <a:pt x="10913" y="16445"/>
                </a:cubicBezTo>
                <a:cubicBezTo>
                  <a:pt x="10918" y="16428"/>
                  <a:pt x="10931" y="16399"/>
                  <a:pt x="10942" y="16380"/>
                </a:cubicBezTo>
                <a:cubicBezTo>
                  <a:pt x="10949" y="16368"/>
                  <a:pt x="10949" y="16356"/>
                  <a:pt x="10941" y="16342"/>
                </a:cubicBezTo>
                <a:cubicBezTo>
                  <a:pt x="10932" y="16329"/>
                  <a:pt x="10916" y="16314"/>
                  <a:pt x="10892" y="16298"/>
                </a:cubicBezTo>
                <a:cubicBezTo>
                  <a:pt x="10862" y="16278"/>
                  <a:pt x="10845" y="16268"/>
                  <a:pt x="10836" y="16268"/>
                </a:cubicBezTo>
                <a:close/>
                <a:moveTo>
                  <a:pt x="1074" y="16521"/>
                </a:moveTo>
                <a:cubicBezTo>
                  <a:pt x="1070" y="16523"/>
                  <a:pt x="1073" y="16534"/>
                  <a:pt x="1079" y="16556"/>
                </a:cubicBezTo>
                <a:cubicBezTo>
                  <a:pt x="1087" y="16585"/>
                  <a:pt x="1085" y="16617"/>
                  <a:pt x="1073" y="16627"/>
                </a:cubicBezTo>
                <a:cubicBezTo>
                  <a:pt x="1061" y="16636"/>
                  <a:pt x="1050" y="16666"/>
                  <a:pt x="1050" y="16692"/>
                </a:cubicBezTo>
                <a:cubicBezTo>
                  <a:pt x="1050" y="16730"/>
                  <a:pt x="1057" y="16732"/>
                  <a:pt x="1085" y="16701"/>
                </a:cubicBezTo>
                <a:cubicBezTo>
                  <a:pt x="1098" y="16686"/>
                  <a:pt x="1107" y="16679"/>
                  <a:pt x="1115" y="16681"/>
                </a:cubicBezTo>
                <a:cubicBezTo>
                  <a:pt x="1121" y="16683"/>
                  <a:pt x="1126" y="16693"/>
                  <a:pt x="1132" y="16712"/>
                </a:cubicBezTo>
                <a:cubicBezTo>
                  <a:pt x="1150" y="16777"/>
                  <a:pt x="1176" y="16775"/>
                  <a:pt x="1178" y="16709"/>
                </a:cubicBezTo>
                <a:cubicBezTo>
                  <a:pt x="1179" y="16680"/>
                  <a:pt x="1188" y="16632"/>
                  <a:pt x="1197" y="16602"/>
                </a:cubicBezTo>
                <a:cubicBezTo>
                  <a:pt x="1210" y="16561"/>
                  <a:pt x="1206" y="16554"/>
                  <a:pt x="1177" y="16569"/>
                </a:cubicBezTo>
                <a:cubicBezTo>
                  <a:pt x="1157" y="16579"/>
                  <a:pt x="1124" y="16569"/>
                  <a:pt x="1103" y="16547"/>
                </a:cubicBezTo>
                <a:cubicBezTo>
                  <a:pt x="1086" y="16529"/>
                  <a:pt x="1077" y="16520"/>
                  <a:pt x="1074" y="16521"/>
                </a:cubicBezTo>
                <a:close/>
                <a:moveTo>
                  <a:pt x="10903" y="16627"/>
                </a:moveTo>
                <a:cubicBezTo>
                  <a:pt x="10900" y="16625"/>
                  <a:pt x="10899" y="16635"/>
                  <a:pt x="10898" y="16646"/>
                </a:cubicBezTo>
                <a:cubicBezTo>
                  <a:pt x="10897" y="16662"/>
                  <a:pt x="10897" y="16686"/>
                  <a:pt x="10901" y="16730"/>
                </a:cubicBezTo>
                <a:cubicBezTo>
                  <a:pt x="10912" y="16859"/>
                  <a:pt x="10925" y="16883"/>
                  <a:pt x="11020" y="16960"/>
                </a:cubicBezTo>
                <a:cubicBezTo>
                  <a:pt x="11059" y="16991"/>
                  <a:pt x="11058" y="16996"/>
                  <a:pt x="11010" y="17030"/>
                </a:cubicBezTo>
                <a:cubicBezTo>
                  <a:pt x="10968" y="17060"/>
                  <a:pt x="10951" y="17058"/>
                  <a:pt x="10922" y="17027"/>
                </a:cubicBezTo>
                <a:cubicBezTo>
                  <a:pt x="10890" y="16992"/>
                  <a:pt x="10887" y="16994"/>
                  <a:pt x="10900" y="17039"/>
                </a:cubicBezTo>
                <a:cubicBezTo>
                  <a:pt x="10908" y="17067"/>
                  <a:pt x="10904" y="17099"/>
                  <a:pt x="10893" y="17109"/>
                </a:cubicBezTo>
                <a:cubicBezTo>
                  <a:pt x="10858" y="17137"/>
                  <a:pt x="10867" y="17192"/>
                  <a:pt x="10903" y="17173"/>
                </a:cubicBezTo>
                <a:cubicBezTo>
                  <a:pt x="10922" y="17164"/>
                  <a:pt x="10947" y="17178"/>
                  <a:pt x="10958" y="17204"/>
                </a:cubicBezTo>
                <a:cubicBezTo>
                  <a:pt x="10972" y="17237"/>
                  <a:pt x="10998" y="17247"/>
                  <a:pt x="11039" y="17237"/>
                </a:cubicBezTo>
                <a:cubicBezTo>
                  <a:pt x="11072" y="17229"/>
                  <a:pt x="11104" y="17233"/>
                  <a:pt x="11110" y="17248"/>
                </a:cubicBezTo>
                <a:cubicBezTo>
                  <a:pt x="11117" y="17262"/>
                  <a:pt x="11160" y="17296"/>
                  <a:pt x="11206" y="17322"/>
                </a:cubicBezTo>
                <a:lnTo>
                  <a:pt x="11289" y="17369"/>
                </a:lnTo>
                <a:lnTo>
                  <a:pt x="11221" y="17444"/>
                </a:lnTo>
                <a:lnTo>
                  <a:pt x="11154" y="17520"/>
                </a:lnTo>
                <a:lnTo>
                  <a:pt x="11227" y="17471"/>
                </a:lnTo>
                <a:cubicBezTo>
                  <a:pt x="11251" y="17456"/>
                  <a:pt x="11271" y="17438"/>
                  <a:pt x="11289" y="17417"/>
                </a:cubicBezTo>
                <a:cubicBezTo>
                  <a:pt x="11307" y="17397"/>
                  <a:pt x="11321" y="17373"/>
                  <a:pt x="11333" y="17347"/>
                </a:cubicBezTo>
                <a:cubicBezTo>
                  <a:pt x="11335" y="17344"/>
                  <a:pt x="11337" y="17340"/>
                  <a:pt x="11338" y="17337"/>
                </a:cubicBezTo>
                <a:cubicBezTo>
                  <a:pt x="11346" y="17320"/>
                  <a:pt x="11353" y="17299"/>
                  <a:pt x="11359" y="17279"/>
                </a:cubicBezTo>
                <a:cubicBezTo>
                  <a:pt x="11371" y="17239"/>
                  <a:pt x="11381" y="17195"/>
                  <a:pt x="11385" y="17143"/>
                </a:cubicBezTo>
                <a:cubicBezTo>
                  <a:pt x="11388" y="17111"/>
                  <a:pt x="11390" y="17088"/>
                  <a:pt x="11390" y="17069"/>
                </a:cubicBezTo>
                <a:cubicBezTo>
                  <a:pt x="11390" y="17050"/>
                  <a:pt x="11389" y="17036"/>
                  <a:pt x="11384" y="17025"/>
                </a:cubicBezTo>
                <a:cubicBezTo>
                  <a:pt x="11376" y="17004"/>
                  <a:pt x="11357" y="16993"/>
                  <a:pt x="11321" y="16975"/>
                </a:cubicBezTo>
                <a:cubicBezTo>
                  <a:pt x="11279" y="16954"/>
                  <a:pt x="11212" y="16917"/>
                  <a:pt x="11173" y="16891"/>
                </a:cubicBezTo>
                <a:cubicBezTo>
                  <a:pt x="11132" y="16865"/>
                  <a:pt x="11081" y="16854"/>
                  <a:pt x="11053" y="16866"/>
                </a:cubicBezTo>
                <a:cubicBezTo>
                  <a:pt x="11023" y="16879"/>
                  <a:pt x="10994" y="16871"/>
                  <a:pt x="10973" y="16850"/>
                </a:cubicBezTo>
                <a:cubicBezTo>
                  <a:pt x="10952" y="16829"/>
                  <a:pt x="10939" y="16793"/>
                  <a:pt x="10939" y="16750"/>
                </a:cubicBezTo>
                <a:cubicBezTo>
                  <a:pt x="10939" y="16715"/>
                  <a:pt x="10927" y="16666"/>
                  <a:pt x="10913" y="16641"/>
                </a:cubicBezTo>
                <a:cubicBezTo>
                  <a:pt x="10909" y="16633"/>
                  <a:pt x="10906" y="16628"/>
                  <a:pt x="10903" y="16627"/>
                </a:cubicBezTo>
                <a:close/>
                <a:moveTo>
                  <a:pt x="1995" y="17035"/>
                </a:moveTo>
                <a:cubicBezTo>
                  <a:pt x="1971" y="17033"/>
                  <a:pt x="1955" y="17034"/>
                  <a:pt x="1948" y="17039"/>
                </a:cubicBezTo>
                <a:cubicBezTo>
                  <a:pt x="1945" y="17041"/>
                  <a:pt x="1944" y="17045"/>
                  <a:pt x="1946" y="17050"/>
                </a:cubicBezTo>
                <a:cubicBezTo>
                  <a:pt x="1948" y="17054"/>
                  <a:pt x="1953" y="17059"/>
                  <a:pt x="1961" y="17065"/>
                </a:cubicBezTo>
                <a:cubicBezTo>
                  <a:pt x="1972" y="17074"/>
                  <a:pt x="1982" y="17089"/>
                  <a:pt x="1989" y="17106"/>
                </a:cubicBezTo>
                <a:cubicBezTo>
                  <a:pt x="1997" y="17124"/>
                  <a:pt x="2002" y="17144"/>
                  <a:pt x="2002" y="17162"/>
                </a:cubicBezTo>
                <a:cubicBezTo>
                  <a:pt x="2002" y="17192"/>
                  <a:pt x="2002" y="17207"/>
                  <a:pt x="2005" y="17209"/>
                </a:cubicBezTo>
                <a:cubicBezTo>
                  <a:pt x="2009" y="17211"/>
                  <a:pt x="2015" y="17199"/>
                  <a:pt x="2025" y="17175"/>
                </a:cubicBezTo>
                <a:cubicBezTo>
                  <a:pt x="2035" y="17152"/>
                  <a:pt x="2043" y="17141"/>
                  <a:pt x="2054" y="17139"/>
                </a:cubicBezTo>
                <a:cubicBezTo>
                  <a:pt x="2055" y="17139"/>
                  <a:pt x="2055" y="17139"/>
                  <a:pt x="2055" y="17139"/>
                </a:cubicBezTo>
                <a:cubicBezTo>
                  <a:pt x="2067" y="17137"/>
                  <a:pt x="2083" y="17146"/>
                  <a:pt x="2110" y="17164"/>
                </a:cubicBezTo>
                <a:cubicBezTo>
                  <a:pt x="2153" y="17194"/>
                  <a:pt x="2181" y="17198"/>
                  <a:pt x="2207" y="17175"/>
                </a:cubicBezTo>
                <a:cubicBezTo>
                  <a:pt x="2234" y="17152"/>
                  <a:pt x="2258" y="17157"/>
                  <a:pt x="2298" y="17193"/>
                </a:cubicBezTo>
                <a:cubicBezTo>
                  <a:pt x="2330" y="17224"/>
                  <a:pt x="2345" y="17240"/>
                  <a:pt x="2352" y="17239"/>
                </a:cubicBezTo>
                <a:cubicBezTo>
                  <a:pt x="2359" y="17239"/>
                  <a:pt x="2357" y="17223"/>
                  <a:pt x="2354" y="17191"/>
                </a:cubicBezTo>
                <a:cubicBezTo>
                  <a:pt x="2353" y="17182"/>
                  <a:pt x="2348" y="17172"/>
                  <a:pt x="2342" y="17163"/>
                </a:cubicBezTo>
                <a:cubicBezTo>
                  <a:pt x="2335" y="17153"/>
                  <a:pt x="2320" y="17144"/>
                  <a:pt x="2305" y="17134"/>
                </a:cubicBezTo>
                <a:cubicBezTo>
                  <a:pt x="2281" y="17119"/>
                  <a:pt x="2249" y="17103"/>
                  <a:pt x="2202" y="17087"/>
                </a:cubicBezTo>
                <a:cubicBezTo>
                  <a:pt x="2117" y="17057"/>
                  <a:pt x="2042" y="17039"/>
                  <a:pt x="1995" y="17035"/>
                </a:cubicBezTo>
                <a:close/>
                <a:moveTo>
                  <a:pt x="11564" y="17058"/>
                </a:moveTo>
                <a:cubicBezTo>
                  <a:pt x="11556" y="17066"/>
                  <a:pt x="11546" y="17083"/>
                  <a:pt x="11536" y="17109"/>
                </a:cubicBezTo>
                <a:cubicBezTo>
                  <a:pt x="11501" y="17198"/>
                  <a:pt x="11512" y="17249"/>
                  <a:pt x="11559" y="17225"/>
                </a:cubicBezTo>
                <a:cubicBezTo>
                  <a:pt x="11576" y="17216"/>
                  <a:pt x="11597" y="17224"/>
                  <a:pt x="11606" y="17242"/>
                </a:cubicBezTo>
                <a:cubicBezTo>
                  <a:pt x="11617" y="17266"/>
                  <a:pt x="11626" y="17276"/>
                  <a:pt x="11632" y="17273"/>
                </a:cubicBezTo>
                <a:cubicBezTo>
                  <a:pt x="11638" y="17271"/>
                  <a:pt x="11639" y="17256"/>
                  <a:pt x="11632" y="17230"/>
                </a:cubicBezTo>
                <a:cubicBezTo>
                  <a:pt x="11625" y="17205"/>
                  <a:pt x="11629" y="17177"/>
                  <a:pt x="11641" y="17167"/>
                </a:cubicBezTo>
                <a:cubicBezTo>
                  <a:pt x="11650" y="17160"/>
                  <a:pt x="11655" y="17151"/>
                  <a:pt x="11658" y="17140"/>
                </a:cubicBezTo>
                <a:cubicBezTo>
                  <a:pt x="11662" y="17129"/>
                  <a:pt x="11663" y="17117"/>
                  <a:pt x="11662" y="17106"/>
                </a:cubicBezTo>
                <a:cubicBezTo>
                  <a:pt x="11660" y="17086"/>
                  <a:pt x="11649" y="17072"/>
                  <a:pt x="11631" y="17081"/>
                </a:cubicBezTo>
                <a:cubicBezTo>
                  <a:pt x="11622" y="17085"/>
                  <a:pt x="11612" y="17085"/>
                  <a:pt x="11604" y="17082"/>
                </a:cubicBezTo>
                <a:cubicBezTo>
                  <a:pt x="11595" y="17079"/>
                  <a:pt x="11587" y="17072"/>
                  <a:pt x="11583" y="17063"/>
                </a:cubicBezTo>
                <a:cubicBezTo>
                  <a:pt x="11578" y="17052"/>
                  <a:pt x="11572" y="17050"/>
                  <a:pt x="11564" y="17058"/>
                </a:cubicBezTo>
                <a:close/>
                <a:moveTo>
                  <a:pt x="10668" y="17214"/>
                </a:moveTo>
                <a:cubicBezTo>
                  <a:pt x="10664" y="17216"/>
                  <a:pt x="10667" y="17228"/>
                  <a:pt x="10673" y="17250"/>
                </a:cubicBezTo>
                <a:cubicBezTo>
                  <a:pt x="10681" y="17279"/>
                  <a:pt x="10679" y="17311"/>
                  <a:pt x="10667" y="17320"/>
                </a:cubicBezTo>
                <a:cubicBezTo>
                  <a:pt x="10658" y="17328"/>
                  <a:pt x="10651" y="17336"/>
                  <a:pt x="10648" y="17345"/>
                </a:cubicBezTo>
                <a:cubicBezTo>
                  <a:pt x="10644" y="17353"/>
                  <a:pt x="10643" y="17361"/>
                  <a:pt x="10645" y="17369"/>
                </a:cubicBezTo>
                <a:cubicBezTo>
                  <a:pt x="10645" y="17369"/>
                  <a:pt x="10645" y="17370"/>
                  <a:pt x="10645" y="17370"/>
                </a:cubicBezTo>
                <a:cubicBezTo>
                  <a:pt x="10647" y="17377"/>
                  <a:pt x="10651" y="17382"/>
                  <a:pt x="10657" y="17384"/>
                </a:cubicBezTo>
                <a:cubicBezTo>
                  <a:pt x="10662" y="17387"/>
                  <a:pt x="10670" y="17388"/>
                  <a:pt x="10679" y="17383"/>
                </a:cubicBezTo>
                <a:cubicBezTo>
                  <a:pt x="10700" y="17373"/>
                  <a:pt x="10720" y="17385"/>
                  <a:pt x="10728" y="17415"/>
                </a:cubicBezTo>
                <a:cubicBezTo>
                  <a:pt x="10735" y="17437"/>
                  <a:pt x="10739" y="17448"/>
                  <a:pt x="10744" y="17447"/>
                </a:cubicBezTo>
                <a:cubicBezTo>
                  <a:pt x="10748" y="17446"/>
                  <a:pt x="10752" y="17433"/>
                  <a:pt x="10759" y="17407"/>
                </a:cubicBezTo>
                <a:cubicBezTo>
                  <a:pt x="10771" y="17367"/>
                  <a:pt x="10775" y="17332"/>
                  <a:pt x="10776" y="17303"/>
                </a:cubicBezTo>
                <a:cubicBezTo>
                  <a:pt x="10776" y="17285"/>
                  <a:pt x="10776" y="17268"/>
                  <a:pt x="10772" y="17261"/>
                </a:cubicBezTo>
                <a:cubicBezTo>
                  <a:pt x="10768" y="17255"/>
                  <a:pt x="10763" y="17254"/>
                  <a:pt x="10756" y="17260"/>
                </a:cubicBezTo>
                <a:cubicBezTo>
                  <a:pt x="10743" y="17271"/>
                  <a:pt x="10716" y="17262"/>
                  <a:pt x="10696" y="17239"/>
                </a:cubicBezTo>
                <a:cubicBezTo>
                  <a:pt x="10680" y="17222"/>
                  <a:pt x="10671" y="17212"/>
                  <a:pt x="10668" y="17214"/>
                </a:cubicBezTo>
                <a:close/>
                <a:moveTo>
                  <a:pt x="13362" y="17214"/>
                </a:moveTo>
                <a:cubicBezTo>
                  <a:pt x="13360" y="17214"/>
                  <a:pt x="13363" y="17226"/>
                  <a:pt x="13368" y="17250"/>
                </a:cubicBezTo>
                <a:cubicBezTo>
                  <a:pt x="13375" y="17279"/>
                  <a:pt x="13371" y="17311"/>
                  <a:pt x="13359" y="17320"/>
                </a:cubicBezTo>
                <a:cubicBezTo>
                  <a:pt x="13346" y="17331"/>
                  <a:pt x="13340" y="17345"/>
                  <a:pt x="13339" y="17360"/>
                </a:cubicBezTo>
                <a:cubicBezTo>
                  <a:pt x="13339" y="17361"/>
                  <a:pt x="13339" y="17362"/>
                  <a:pt x="13339" y="17363"/>
                </a:cubicBezTo>
                <a:cubicBezTo>
                  <a:pt x="13339" y="17364"/>
                  <a:pt x="13339" y="17365"/>
                  <a:pt x="13339" y="17366"/>
                </a:cubicBezTo>
                <a:cubicBezTo>
                  <a:pt x="13339" y="17367"/>
                  <a:pt x="13339" y="17367"/>
                  <a:pt x="13339" y="17367"/>
                </a:cubicBezTo>
                <a:cubicBezTo>
                  <a:pt x="13340" y="17383"/>
                  <a:pt x="13345" y="17398"/>
                  <a:pt x="13356" y="17413"/>
                </a:cubicBezTo>
                <a:cubicBezTo>
                  <a:pt x="13364" y="17425"/>
                  <a:pt x="13374" y="17435"/>
                  <a:pt x="13387" y="17444"/>
                </a:cubicBezTo>
                <a:cubicBezTo>
                  <a:pt x="13415" y="17462"/>
                  <a:pt x="13443" y="17479"/>
                  <a:pt x="13447" y="17481"/>
                </a:cubicBezTo>
                <a:cubicBezTo>
                  <a:pt x="13452" y="17483"/>
                  <a:pt x="13449" y="17457"/>
                  <a:pt x="13443" y="17423"/>
                </a:cubicBezTo>
                <a:cubicBezTo>
                  <a:pt x="13435" y="17385"/>
                  <a:pt x="13443" y="17355"/>
                  <a:pt x="13463" y="17345"/>
                </a:cubicBezTo>
                <a:cubicBezTo>
                  <a:pt x="13480" y="17336"/>
                  <a:pt x="13489" y="17315"/>
                  <a:pt x="13482" y="17299"/>
                </a:cubicBezTo>
                <a:cubicBezTo>
                  <a:pt x="13474" y="17283"/>
                  <a:pt x="13454" y="17277"/>
                  <a:pt x="13437" y="17285"/>
                </a:cubicBezTo>
                <a:cubicBezTo>
                  <a:pt x="13420" y="17294"/>
                  <a:pt x="13395" y="17279"/>
                  <a:pt x="13381" y="17250"/>
                </a:cubicBezTo>
                <a:cubicBezTo>
                  <a:pt x="13369" y="17226"/>
                  <a:pt x="13364" y="17214"/>
                  <a:pt x="13362" y="17214"/>
                </a:cubicBezTo>
                <a:close/>
                <a:moveTo>
                  <a:pt x="12963" y="17473"/>
                </a:moveTo>
                <a:cubicBezTo>
                  <a:pt x="12955" y="17472"/>
                  <a:pt x="12956" y="17481"/>
                  <a:pt x="12961" y="17499"/>
                </a:cubicBezTo>
                <a:cubicBezTo>
                  <a:pt x="12968" y="17523"/>
                  <a:pt x="12964" y="17551"/>
                  <a:pt x="12952" y="17561"/>
                </a:cubicBezTo>
                <a:cubicBezTo>
                  <a:pt x="12943" y="17568"/>
                  <a:pt x="12936" y="17578"/>
                  <a:pt x="12933" y="17590"/>
                </a:cubicBezTo>
                <a:cubicBezTo>
                  <a:pt x="12926" y="17613"/>
                  <a:pt x="12929" y="17641"/>
                  <a:pt x="12940" y="17653"/>
                </a:cubicBezTo>
                <a:cubicBezTo>
                  <a:pt x="12946" y="17658"/>
                  <a:pt x="12953" y="17660"/>
                  <a:pt x="12962" y="17655"/>
                </a:cubicBezTo>
                <a:cubicBezTo>
                  <a:pt x="12971" y="17651"/>
                  <a:pt x="12982" y="17652"/>
                  <a:pt x="12993" y="17656"/>
                </a:cubicBezTo>
                <a:cubicBezTo>
                  <a:pt x="13004" y="17661"/>
                  <a:pt x="13014" y="17671"/>
                  <a:pt x="13022" y="17683"/>
                </a:cubicBezTo>
                <a:cubicBezTo>
                  <a:pt x="13039" y="17710"/>
                  <a:pt x="13050" y="17724"/>
                  <a:pt x="13055" y="17724"/>
                </a:cubicBezTo>
                <a:cubicBezTo>
                  <a:pt x="13061" y="17724"/>
                  <a:pt x="13060" y="17710"/>
                  <a:pt x="13052" y="17683"/>
                </a:cubicBezTo>
                <a:cubicBezTo>
                  <a:pt x="13045" y="17660"/>
                  <a:pt x="13051" y="17632"/>
                  <a:pt x="13064" y="17621"/>
                </a:cubicBezTo>
                <a:cubicBezTo>
                  <a:pt x="13075" y="17613"/>
                  <a:pt x="13081" y="17604"/>
                  <a:pt x="13084" y="17595"/>
                </a:cubicBezTo>
                <a:cubicBezTo>
                  <a:pt x="13088" y="17584"/>
                  <a:pt x="13083" y="17572"/>
                  <a:pt x="13077" y="17561"/>
                </a:cubicBezTo>
                <a:cubicBezTo>
                  <a:pt x="13068" y="17543"/>
                  <a:pt x="13051" y="17525"/>
                  <a:pt x="13018" y="17503"/>
                </a:cubicBezTo>
                <a:cubicBezTo>
                  <a:pt x="12989" y="17483"/>
                  <a:pt x="12971" y="17473"/>
                  <a:pt x="12963" y="17473"/>
                </a:cubicBezTo>
                <a:close/>
                <a:moveTo>
                  <a:pt x="6311" y="17506"/>
                </a:moveTo>
                <a:lnTo>
                  <a:pt x="6368" y="17568"/>
                </a:lnTo>
                <a:cubicBezTo>
                  <a:pt x="6419" y="17624"/>
                  <a:pt x="6420" y="17633"/>
                  <a:pt x="6385" y="17652"/>
                </a:cubicBezTo>
                <a:cubicBezTo>
                  <a:pt x="6347" y="17671"/>
                  <a:pt x="6347" y="17677"/>
                  <a:pt x="6384" y="17759"/>
                </a:cubicBezTo>
                <a:cubicBezTo>
                  <a:pt x="6405" y="17807"/>
                  <a:pt x="6428" y="17846"/>
                  <a:pt x="6434" y="17846"/>
                </a:cubicBezTo>
                <a:cubicBezTo>
                  <a:pt x="6440" y="17846"/>
                  <a:pt x="6473" y="17810"/>
                  <a:pt x="6508" y="17765"/>
                </a:cubicBezTo>
                <a:cubicBezTo>
                  <a:pt x="6591" y="17660"/>
                  <a:pt x="6590" y="17588"/>
                  <a:pt x="6506" y="17566"/>
                </a:cubicBezTo>
                <a:cubicBezTo>
                  <a:pt x="6470" y="17556"/>
                  <a:pt x="6412" y="17539"/>
                  <a:pt x="6376" y="17527"/>
                </a:cubicBezTo>
                <a:lnTo>
                  <a:pt x="6311" y="17506"/>
                </a:lnTo>
                <a:close/>
                <a:moveTo>
                  <a:pt x="1469" y="17922"/>
                </a:moveTo>
                <a:lnTo>
                  <a:pt x="1395" y="18110"/>
                </a:lnTo>
                <a:cubicBezTo>
                  <a:pt x="1364" y="18188"/>
                  <a:pt x="1349" y="18228"/>
                  <a:pt x="1342" y="18262"/>
                </a:cubicBezTo>
                <a:cubicBezTo>
                  <a:pt x="1337" y="18286"/>
                  <a:pt x="1334" y="18306"/>
                  <a:pt x="1338" y="18324"/>
                </a:cubicBezTo>
                <a:cubicBezTo>
                  <a:pt x="1341" y="18337"/>
                  <a:pt x="1347" y="18352"/>
                  <a:pt x="1355" y="18368"/>
                </a:cubicBezTo>
                <a:cubicBezTo>
                  <a:pt x="1365" y="18388"/>
                  <a:pt x="1371" y="18407"/>
                  <a:pt x="1375" y="18424"/>
                </a:cubicBezTo>
                <a:cubicBezTo>
                  <a:pt x="1378" y="18441"/>
                  <a:pt x="1378" y="18454"/>
                  <a:pt x="1374" y="18460"/>
                </a:cubicBezTo>
                <a:cubicBezTo>
                  <a:pt x="1365" y="18472"/>
                  <a:pt x="1347" y="18529"/>
                  <a:pt x="1331" y="18588"/>
                </a:cubicBezTo>
                <a:cubicBezTo>
                  <a:pt x="1306" y="18688"/>
                  <a:pt x="1307" y="18695"/>
                  <a:pt x="1346" y="18681"/>
                </a:cubicBezTo>
                <a:cubicBezTo>
                  <a:pt x="1369" y="18673"/>
                  <a:pt x="1400" y="18685"/>
                  <a:pt x="1415" y="18708"/>
                </a:cubicBezTo>
                <a:cubicBezTo>
                  <a:pt x="1451" y="18767"/>
                  <a:pt x="1464" y="18762"/>
                  <a:pt x="1447" y="18694"/>
                </a:cubicBezTo>
                <a:cubicBezTo>
                  <a:pt x="1442" y="18672"/>
                  <a:pt x="1441" y="18655"/>
                  <a:pt x="1445" y="18642"/>
                </a:cubicBezTo>
                <a:cubicBezTo>
                  <a:pt x="1449" y="18627"/>
                  <a:pt x="1459" y="18618"/>
                  <a:pt x="1474" y="18610"/>
                </a:cubicBezTo>
                <a:cubicBezTo>
                  <a:pt x="1503" y="18595"/>
                  <a:pt x="1556" y="18592"/>
                  <a:pt x="1639" y="18597"/>
                </a:cubicBezTo>
                <a:cubicBezTo>
                  <a:pt x="1702" y="18601"/>
                  <a:pt x="1733" y="18599"/>
                  <a:pt x="1759" y="18592"/>
                </a:cubicBezTo>
                <a:cubicBezTo>
                  <a:pt x="1759" y="18592"/>
                  <a:pt x="1759" y="18592"/>
                  <a:pt x="1760" y="18592"/>
                </a:cubicBezTo>
                <a:cubicBezTo>
                  <a:pt x="1777" y="18587"/>
                  <a:pt x="1792" y="18581"/>
                  <a:pt x="1803" y="18567"/>
                </a:cubicBezTo>
                <a:cubicBezTo>
                  <a:pt x="1813" y="18555"/>
                  <a:pt x="1822" y="18541"/>
                  <a:pt x="1833" y="18521"/>
                </a:cubicBezTo>
                <a:cubicBezTo>
                  <a:pt x="1852" y="18487"/>
                  <a:pt x="1868" y="18453"/>
                  <a:pt x="1880" y="18418"/>
                </a:cubicBezTo>
                <a:cubicBezTo>
                  <a:pt x="1893" y="18383"/>
                  <a:pt x="1902" y="18348"/>
                  <a:pt x="1909" y="18312"/>
                </a:cubicBezTo>
                <a:cubicBezTo>
                  <a:pt x="1923" y="18239"/>
                  <a:pt x="1927" y="18160"/>
                  <a:pt x="1919" y="18076"/>
                </a:cubicBezTo>
                <a:lnTo>
                  <a:pt x="1906" y="17922"/>
                </a:lnTo>
                <a:lnTo>
                  <a:pt x="1688" y="17922"/>
                </a:lnTo>
                <a:lnTo>
                  <a:pt x="1469" y="17922"/>
                </a:lnTo>
                <a:close/>
                <a:moveTo>
                  <a:pt x="16008" y="17939"/>
                </a:moveTo>
                <a:cubicBezTo>
                  <a:pt x="16005" y="17942"/>
                  <a:pt x="16007" y="17953"/>
                  <a:pt x="16013" y="17975"/>
                </a:cubicBezTo>
                <a:cubicBezTo>
                  <a:pt x="16022" y="18009"/>
                  <a:pt x="16017" y="18037"/>
                  <a:pt x="15997" y="18047"/>
                </a:cubicBezTo>
                <a:cubicBezTo>
                  <a:pt x="15979" y="18056"/>
                  <a:pt x="15970" y="18081"/>
                  <a:pt x="15977" y="18104"/>
                </a:cubicBezTo>
                <a:cubicBezTo>
                  <a:pt x="15980" y="18115"/>
                  <a:pt x="15986" y="18123"/>
                  <a:pt x="15994" y="18128"/>
                </a:cubicBezTo>
                <a:cubicBezTo>
                  <a:pt x="16001" y="18133"/>
                  <a:pt x="16009" y="18133"/>
                  <a:pt x="16017" y="18129"/>
                </a:cubicBezTo>
                <a:cubicBezTo>
                  <a:pt x="16045" y="18115"/>
                  <a:pt x="16061" y="18127"/>
                  <a:pt x="16063" y="18153"/>
                </a:cubicBezTo>
                <a:cubicBezTo>
                  <a:pt x="16064" y="18166"/>
                  <a:pt x="16062" y="18183"/>
                  <a:pt x="16056" y="18200"/>
                </a:cubicBezTo>
                <a:cubicBezTo>
                  <a:pt x="16051" y="18218"/>
                  <a:pt x="16041" y="18238"/>
                  <a:pt x="16028" y="18256"/>
                </a:cubicBezTo>
                <a:cubicBezTo>
                  <a:pt x="15999" y="18297"/>
                  <a:pt x="15987" y="18318"/>
                  <a:pt x="15997" y="18324"/>
                </a:cubicBezTo>
                <a:cubicBezTo>
                  <a:pt x="16007" y="18329"/>
                  <a:pt x="16039" y="18319"/>
                  <a:pt x="16100" y="18295"/>
                </a:cubicBezTo>
                <a:lnTo>
                  <a:pt x="16187" y="18260"/>
                </a:lnTo>
                <a:lnTo>
                  <a:pt x="16126" y="18185"/>
                </a:lnTo>
                <a:cubicBezTo>
                  <a:pt x="16072" y="18118"/>
                  <a:pt x="16070" y="18106"/>
                  <a:pt x="16103" y="18075"/>
                </a:cubicBezTo>
                <a:cubicBezTo>
                  <a:pt x="16127" y="18051"/>
                  <a:pt x="16132" y="18024"/>
                  <a:pt x="16119" y="17996"/>
                </a:cubicBezTo>
                <a:cubicBezTo>
                  <a:pt x="16108" y="17973"/>
                  <a:pt x="16093" y="17964"/>
                  <a:pt x="16084" y="17975"/>
                </a:cubicBezTo>
                <a:cubicBezTo>
                  <a:pt x="16075" y="17987"/>
                  <a:pt x="16052" y="17980"/>
                  <a:pt x="16033" y="17960"/>
                </a:cubicBezTo>
                <a:cubicBezTo>
                  <a:pt x="16018" y="17944"/>
                  <a:pt x="16010" y="17937"/>
                  <a:pt x="16008" y="17939"/>
                </a:cubicBezTo>
                <a:close/>
                <a:moveTo>
                  <a:pt x="10099" y="18239"/>
                </a:moveTo>
                <a:cubicBezTo>
                  <a:pt x="10086" y="18239"/>
                  <a:pt x="10083" y="18252"/>
                  <a:pt x="10091" y="18269"/>
                </a:cubicBezTo>
                <a:cubicBezTo>
                  <a:pt x="10095" y="18278"/>
                  <a:pt x="10095" y="18291"/>
                  <a:pt x="10093" y="18304"/>
                </a:cubicBezTo>
                <a:cubicBezTo>
                  <a:pt x="10091" y="18317"/>
                  <a:pt x="10087" y="18332"/>
                  <a:pt x="10080" y="18343"/>
                </a:cubicBezTo>
                <a:cubicBezTo>
                  <a:pt x="10069" y="18359"/>
                  <a:pt x="10066" y="18371"/>
                  <a:pt x="10072" y="18384"/>
                </a:cubicBezTo>
                <a:cubicBezTo>
                  <a:pt x="10077" y="18397"/>
                  <a:pt x="10091" y="18411"/>
                  <a:pt x="10117" y="18429"/>
                </a:cubicBezTo>
                <a:cubicBezTo>
                  <a:pt x="10200" y="18487"/>
                  <a:pt x="10199" y="18486"/>
                  <a:pt x="10184" y="18435"/>
                </a:cubicBezTo>
                <a:cubicBezTo>
                  <a:pt x="10177" y="18410"/>
                  <a:pt x="10180" y="18383"/>
                  <a:pt x="10192" y="18373"/>
                </a:cubicBezTo>
                <a:cubicBezTo>
                  <a:pt x="10210" y="18358"/>
                  <a:pt x="10218" y="18330"/>
                  <a:pt x="10215" y="18308"/>
                </a:cubicBezTo>
                <a:cubicBezTo>
                  <a:pt x="10212" y="18286"/>
                  <a:pt x="10200" y="18269"/>
                  <a:pt x="10181" y="18279"/>
                </a:cubicBezTo>
                <a:cubicBezTo>
                  <a:pt x="10163" y="18288"/>
                  <a:pt x="10141" y="18284"/>
                  <a:pt x="10134" y="18268"/>
                </a:cubicBezTo>
                <a:cubicBezTo>
                  <a:pt x="10127" y="18252"/>
                  <a:pt x="10111" y="18239"/>
                  <a:pt x="10099" y="18239"/>
                </a:cubicBezTo>
                <a:close/>
                <a:moveTo>
                  <a:pt x="2111" y="18269"/>
                </a:moveTo>
                <a:cubicBezTo>
                  <a:pt x="2107" y="18267"/>
                  <a:pt x="2103" y="18274"/>
                  <a:pt x="2099" y="18281"/>
                </a:cubicBezTo>
                <a:cubicBezTo>
                  <a:pt x="2099" y="18282"/>
                  <a:pt x="2098" y="18281"/>
                  <a:pt x="2098" y="18281"/>
                </a:cubicBezTo>
                <a:cubicBezTo>
                  <a:pt x="2092" y="18293"/>
                  <a:pt x="2085" y="18311"/>
                  <a:pt x="2077" y="18345"/>
                </a:cubicBezTo>
                <a:cubicBezTo>
                  <a:pt x="2067" y="18389"/>
                  <a:pt x="2064" y="18410"/>
                  <a:pt x="2064" y="18423"/>
                </a:cubicBezTo>
                <a:cubicBezTo>
                  <a:pt x="2065" y="18433"/>
                  <a:pt x="2066" y="18440"/>
                  <a:pt x="2073" y="18440"/>
                </a:cubicBezTo>
                <a:cubicBezTo>
                  <a:pt x="2078" y="18439"/>
                  <a:pt x="2086" y="18438"/>
                  <a:pt x="2095" y="18434"/>
                </a:cubicBezTo>
                <a:cubicBezTo>
                  <a:pt x="2122" y="18422"/>
                  <a:pt x="2142" y="18433"/>
                  <a:pt x="2151" y="18463"/>
                </a:cubicBezTo>
                <a:cubicBezTo>
                  <a:pt x="2160" y="18496"/>
                  <a:pt x="2169" y="18510"/>
                  <a:pt x="2175" y="18507"/>
                </a:cubicBezTo>
                <a:cubicBezTo>
                  <a:pt x="2181" y="18505"/>
                  <a:pt x="2182" y="18487"/>
                  <a:pt x="2175" y="18452"/>
                </a:cubicBezTo>
                <a:cubicBezTo>
                  <a:pt x="2168" y="18418"/>
                  <a:pt x="2181" y="18372"/>
                  <a:pt x="2203" y="18345"/>
                </a:cubicBezTo>
                <a:cubicBezTo>
                  <a:pt x="2212" y="18335"/>
                  <a:pt x="2219" y="18328"/>
                  <a:pt x="2226" y="18324"/>
                </a:cubicBezTo>
                <a:cubicBezTo>
                  <a:pt x="2234" y="18318"/>
                  <a:pt x="2243" y="18322"/>
                  <a:pt x="2251" y="18327"/>
                </a:cubicBezTo>
                <a:cubicBezTo>
                  <a:pt x="2264" y="18336"/>
                  <a:pt x="2280" y="18352"/>
                  <a:pt x="2307" y="18389"/>
                </a:cubicBezTo>
                <a:cubicBezTo>
                  <a:pt x="2329" y="18420"/>
                  <a:pt x="2347" y="18440"/>
                  <a:pt x="2360" y="18449"/>
                </a:cubicBezTo>
                <a:cubicBezTo>
                  <a:pt x="2373" y="18458"/>
                  <a:pt x="2382" y="18456"/>
                  <a:pt x="2388" y="18443"/>
                </a:cubicBezTo>
                <a:cubicBezTo>
                  <a:pt x="2394" y="18432"/>
                  <a:pt x="2390" y="18416"/>
                  <a:pt x="2379" y="18397"/>
                </a:cubicBezTo>
                <a:cubicBezTo>
                  <a:pt x="2368" y="18379"/>
                  <a:pt x="2350" y="18357"/>
                  <a:pt x="2325" y="18335"/>
                </a:cubicBezTo>
                <a:cubicBezTo>
                  <a:pt x="2259" y="18275"/>
                  <a:pt x="2235" y="18268"/>
                  <a:pt x="2191" y="18295"/>
                </a:cubicBezTo>
                <a:cubicBezTo>
                  <a:pt x="2150" y="18320"/>
                  <a:pt x="2134" y="18317"/>
                  <a:pt x="2120" y="18284"/>
                </a:cubicBezTo>
                <a:cubicBezTo>
                  <a:pt x="2116" y="18276"/>
                  <a:pt x="2114" y="18271"/>
                  <a:pt x="2111" y="18269"/>
                </a:cubicBezTo>
                <a:close/>
                <a:moveTo>
                  <a:pt x="9255" y="18279"/>
                </a:moveTo>
                <a:cubicBezTo>
                  <a:pt x="9249" y="18274"/>
                  <a:pt x="9240" y="18275"/>
                  <a:pt x="9228" y="18281"/>
                </a:cubicBezTo>
                <a:cubicBezTo>
                  <a:pt x="9208" y="18291"/>
                  <a:pt x="9182" y="18298"/>
                  <a:pt x="9170" y="18298"/>
                </a:cubicBezTo>
                <a:cubicBezTo>
                  <a:pt x="9158" y="18298"/>
                  <a:pt x="9155" y="18312"/>
                  <a:pt x="9162" y="18328"/>
                </a:cubicBezTo>
                <a:cubicBezTo>
                  <a:pt x="9185" y="18378"/>
                  <a:pt x="9264" y="18365"/>
                  <a:pt x="9264" y="18312"/>
                </a:cubicBezTo>
                <a:cubicBezTo>
                  <a:pt x="9264" y="18296"/>
                  <a:pt x="9261" y="18284"/>
                  <a:pt x="9255" y="18279"/>
                </a:cubicBezTo>
                <a:close/>
                <a:moveTo>
                  <a:pt x="14582" y="18406"/>
                </a:moveTo>
                <a:cubicBezTo>
                  <a:pt x="14554" y="18401"/>
                  <a:pt x="14515" y="18402"/>
                  <a:pt x="14468" y="18411"/>
                </a:cubicBezTo>
                <a:cubicBezTo>
                  <a:pt x="14392" y="18424"/>
                  <a:pt x="14378" y="18439"/>
                  <a:pt x="14378" y="18496"/>
                </a:cubicBezTo>
                <a:cubicBezTo>
                  <a:pt x="14378" y="18534"/>
                  <a:pt x="14373" y="18585"/>
                  <a:pt x="14365" y="18610"/>
                </a:cubicBezTo>
                <a:cubicBezTo>
                  <a:pt x="14357" y="18638"/>
                  <a:pt x="14368" y="18661"/>
                  <a:pt x="14394" y="18669"/>
                </a:cubicBezTo>
                <a:cubicBezTo>
                  <a:pt x="14437" y="18684"/>
                  <a:pt x="14466" y="18689"/>
                  <a:pt x="14493" y="18679"/>
                </a:cubicBezTo>
                <a:cubicBezTo>
                  <a:pt x="14521" y="18669"/>
                  <a:pt x="14545" y="18645"/>
                  <a:pt x="14580" y="18603"/>
                </a:cubicBezTo>
                <a:cubicBezTo>
                  <a:pt x="14607" y="18569"/>
                  <a:pt x="14623" y="18540"/>
                  <a:pt x="14634" y="18515"/>
                </a:cubicBezTo>
                <a:cubicBezTo>
                  <a:pt x="14640" y="18500"/>
                  <a:pt x="14644" y="18486"/>
                  <a:pt x="14645" y="18475"/>
                </a:cubicBezTo>
                <a:cubicBezTo>
                  <a:pt x="14645" y="18470"/>
                  <a:pt x="14645" y="18467"/>
                  <a:pt x="14645" y="18463"/>
                </a:cubicBezTo>
                <a:cubicBezTo>
                  <a:pt x="14644" y="18451"/>
                  <a:pt x="14640" y="18441"/>
                  <a:pt x="14633" y="18432"/>
                </a:cubicBezTo>
                <a:cubicBezTo>
                  <a:pt x="14631" y="18430"/>
                  <a:pt x="14628" y="18429"/>
                  <a:pt x="14626" y="18426"/>
                </a:cubicBezTo>
                <a:cubicBezTo>
                  <a:pt x="14625" y="18426"/>
                  <a:pt x="14625" y="18424"/>
                  <a:pt x="14625" y="18424"/>
                </a:cubicBezTo>
                <a:cubicBezTo>
                  <a:pt x="14614" y="18416"/>
                  <a:pt x="14601" y="18409"/>
                  <a:pt x="14582" y="18406"/>
                </a:cubicBezTo>
                <a:close/>
                <a:moveTo>
                  <a:pt x="9724" y="18540"/>
                </a:moveTo>
                <a:cubicBezTo>
                  <a:pt x="9704" y="18540"/>
                  <a:pt x="9704" y="18558"/>
                  <a:pt x="9724" y="18615"/>
                </a:cubicBezTo>
                <a:cubicBezTo>
                  <a:pt x="9739" y="18658"/>
                  <a:pt x="9751" y="18679"/>
                  <a:pt x="9762" y="18684"/>
                </a:cubicBezTo>
                <a:cubicBezTo>
                  <a:pt x="9763" y="18684"/>
                  <a:pt x="9765" y="18686"/>
                  <a:pt x="9766" y="18686"/>
                </a:cubicBezTo>
                <a:cubicBezTo>
                  <a:pt x="9771" y="18687"/>
                  <a:pt x="9774" y="18686"/>
                  <a:pt x="9779" y="18679"/>
                </a:cubicBezTo>
                <a:cubicBezTo>
                  <a:pt x="9784" y="18671"/>
                  <a:pt x="9790" y="18658"/>
                  <a:pt x="9795" y="18640"/>
                </a:cubicBezTo>
                <a:cubicBezTo>
                  <a:pt x="9809" y="18590"/>
                  <a:pt x="9774" y="18541"/>
                  <a:pt x="9724" y="18540"/>
                </a:cubicBezTo>
                <a:close/>
                <a:moveTo>
                  <a:pt x="9322" y="18730"/>
                </a:moveTo>
                <a:cubicBezTo>
                  <a:pt x="9298" y="18731"/>
                  <a:pt x="9278" y="18733"/>
                  <a:pt x="9261" y="18737"/>
                </a:cubicBezTo>
                <a:cubicBezTo>
                  <a:pt x="9227" y="18745"/>
                  <a:pt x="9204" y="18758"/>
                  <a:pt x="9177" y="18789"/>
                </a:cubicBezTo>
                <a:cubicBezTo>
                  <a:pt x="9164" y="18804"/>
                  <a:pt x="9150" y="18824"/>
                  <a:pt x="9133" y="18848"/>
                </a:cubicBezTo>
                <a:cubicBezTo>
                  <a:pt x="9112" y="18879"/>
                  <a:pt x="9095" y="18909"/>
                  <a:pt x="9084" y="18935"/>
                </a:cubicBezTo>
                <a:cubicBezTo>
                  <a:pt x="9072" y="18962"/>
                  <a:pt x="9067" y="18982"/>
                  <a:pt x="9071" y="18991"/>
                </a:cubicBezTo>
                <a:cubicBezTo>
                  <a:pt x="9091" y="19034"/>
                  <a:pt x="9101" y="19031"/>
                  <a:pt x="9169" y="18961"/>
                </a:cubicBezTo>
                <a:lnTo>
                  <a:pt x="9228" y="18898"/>
                </a:lnTo>
                <a:lnTo>
                  <a:pt x="9271" y="18968"/>
                </a:lnTo>
                <a:cubicBezTo>
                  <a:pt x="9302" y="19018"/>
                  <a:pt x="9310" y="19023"/>
                  <a:pt x="9301" y="18985"/>
                </a:cubicBezTo>
                <a:cubicBezTo>
                  <a:pt x="9297" y="18965"/>
                  <a:pt x="9295" y="18943"/>
                  <a:pt x="9298" y="18920"/>
                </a:cubicBezTo>
                <a:cubicBezTo>
                  <a:pt x="9300" y="18896"/>
                  <a:pt x="9305" y="18872"/>
                  <a:pt x="9313" y="18849"/>
                </a:cubicBezTo>
                <a:cubicBezTo>
                  <a:pt x="9321" y="18827"/>
                  <a:pt x="9331" y="18806"/>
                  <a:pt x="9343" y="18789"/>
                </a:cubicBezTo>
                <a:cubicBezTo>
                  <a:pt x="9355" y="18772"/>
                  <a:pt x="9368" y="18760"/>
                  <a:pt x="9383" y="18752"/>
                </a:cubicBezTo>
                <a:cubicBezTo>
                  <a:pt x="9423" y="18729"/>
                  <a:pt x="9411" y="18724"/>
                  <a:pt x="9322" y="18730"/>
                </a:cubicBezTo>
                <a:close/>
                <a:moveTo>
                  <a:pt x="15952" y="18949"/>
                </a:moveTo>
                <a:cubicBezTo>
                  <a:pt x="15943" y="18948"/>
                  <a:pt x="15931" y="18952"/>
                  <a:pt x="15917" y="18962"/>
                </a:cubicBezTo>
                <a:cubicBezTo>
                  <a:pt x="15902" y="18972"/>
                  <a:pt x="15891" y="18983"/>
                  <a:pt x="15884" y="18994"/>
                </a:cubicBezTo>
                <a:cubicBezTo>
                  <a:pt x="15877" y="19006"/>
                  <a:pt x="15874" y="19017"/>
                  <a:pt x="15874" y="19031"/>
                </a:cubicBezTo>
                <a:cubicBezTo>
                  <a:pt x="15874" y="19045"/>
                  <a:pt x="15879" y="19059"/>
                  <a:pt x="15887" y="19077"/>
                </a:cubicBezTo>
                <a:cubicBezTo>
                  <a:pt x="15895" y="19094"/>
                  <a:pt x="15907" y="19113"/>
                  <a:pt x="15922" y="19136"/>
                </a:cubicBezTo>
                <a:lnTo>
                  <a:pt x="15973" y="19208"/>
                </a:lnTo>
                <a:lnTo>
                  <a:pt x="15980" y="19113"/>
                </a:lnTo>
                <a:cubicBezTo>
                  <a:pt x="15984" y="19064"/>
                  <a:pt x="15983" y="19030"/>
                  <a:pt x="15979" y="19003"/>
                </a:cubicBezTo>
                <a:cubicBezTo>
                  <a:pt x="15979" y="19000"/>
                  <a:pt x="15978" y="18999"/>
                  <a:pt x="15978" y="18997"/>
                </a:cubicBezTo>
                <a:cubicBezTo>
                  <a:pt x="15977" y="18993"/>
                  <a:pt x="15976" y="18989"/>
                  <a:pt x="15976" y="18985"/>
                </a:cubicBezTo>
                <a:cubicBezTo>
                  <a:pt x="15975" y="18982"/>
                  <a:pt x="15976" y="18978"/>
                  <a:pt x="15975" y="18975"/>
                </a:cubicBezTo>
                <a:cubicBezTo>
                  <a:pt x="15975" y="18975"/>
                  <a:pt x="15974" y="18974"/>
                  <a:pt x="15974" y="18974"/>
                </a:cubicBezTo>
                <a:cubicBezTo>
                  <a:pt x="15973" y="18972"/>
                  <a:pt x="15972" y="18970"/>
                  <a:pt x="15971" y="18968"/>
                </a:cubicBezTo>
                <a:cubicBezTo>
                  <a:pt x="15966" y="18957"/>
                  <a:pt x="15961" y="18949"/>
                  <a:pt x="15952" y="18949"/>
                </a:cubicBezTo>
                <a:close/>
                <a:moveTo>
                  <a:pt x="5613" y="19083"/>
                </a:moveTo>
                <a:cubicBezTo>
                  <a:pt x="5522" y="19083"/>
                  <a:pt x="5445" y="19204"/>
                  <a:pt x="5429" y="19372"/>
                </a:cubicBezTo>
                <a:lnTo>
                  <a:pt x="5414" y="19526"/>
                </a:lnTo>
                <a:lnTo>
                  <a:pt x="5512" y="19589"/>
                </a:lnTo>
                <a:cubicBezTo>
                  <a:pt x="5566" y="19624"/>
                  <a:pt x="5621" y="19652"/>
                  <a:pt x="5633" y="19653"/>
                </a:cubicBezTo>
                <a:cubicBezTo>
                  <a:pt x="5646" y="19654"/>
                  <a:pt x="5680" y="19597"/>
                  <a:pt x="5710" y="19525"/>
                </a:cubicBezTo>
                <a:cubicBezTo>
                  <a:pt x="5734" y="19465"/>
                  <a:pt x="5746" y="19430"/>
                  <a:pt x="5750" y="19396"/>
                </a:cubicBezTo>
                <a:cubicBezTo>
                  <a:pt x="5751" y="19379"/>
                  <a:pt x="5751" y="19364"/>
                  <a:pt x="5749" y="19345"/>
                </a:cubicBezTo>
                <a:cubicBezTo>
                  <a:pt x="5749" y="19345"/>
                  <a:pt x="5749" y="19344"/>
                  <a:pt x="5749" y="19344"/>
                </a:cubicBezTo>
                <a:cubicBezTo>
                  <a:pt x="5746" y="19325"/>
                  <a:pt x="5741" y="19303"/>
                  <a:pt x="5734" y="19276"/>
                </a:cubicBezTo>
                <a:cubicBezTo>
                  <a:pt x="5697" y="19123"/>
                  <a:pt x="5672" y="19083"/>
                  <a:pt x="5613" y="19083"/>
                </a:cubicBezTo>
                <a:close/>
                <a:moveTo>
                  <a:pt x="6064" y="19103"/>
                </a:moveTo>
                <a:cubicBezTo>
                  <a:pt x="6055" y="19105"/>
                  <a:pt x="6042" y="19110"/>
                  <a:pt x="6026" y="19118"/>
                </a:cubicBezTo>
                <a:cubicBezTo>
                  <a:pt x="6007" y="19127"/>
                  <a:pt x="5992" y="19136"/>
                  <a:pt x="5982" y="19146"/>
                </a:cubicBezTo>
                <a:cubicBezTo>
                  <a:pt x="5972" y="19156"/>
                  <a:pt x="5966" y="19168"/>
                  <a:pt x="5965" y="19183"/>
                </a:cubicBezTo>
                <a:cubicBezTo>
                  <a:pt x="5963" y="19199"/>
                  <a:pt x="5966" y="19219"/>
                  <a:pt x="5975" y="19246"/>
                </a:cubicBezTo>
                <a:cubicBezTo>
                  <a:pt x="5982" y="19272"/>
                  <a:pt x="5995" y="19305"/>
                  <a:pt x="6012" y="19346"/>
                </a:cubicBezTo>
                <a:cubicBezTo>
                  <a:pt x="6064" y="19478"/>
                  <a:pt x="6097" y="19502"/>
                  <a:pt x="6136" y="19437"/>
                </a:cubicBezTo>
                <a:cubicBezTo>
                  <a:pt x="6151" y="19412"/>
                  <a:pt x="6146" y="19348"/>
                  <a:pt x="6124" y="19243"/>
                </a:cubicBezTo>
                <a:cubicBezTo>
                  <a:pt x="6108" y="19169"/>
                  <a:pt x="6101" y="19132"/>
                  <a:pt x="6089" y="19115"/>
                </a:cubicBezTo>
                <a:cubicBezTo>
                  <a:pt x="6089" y="19115"/>
                  <a:pt x="6088" y="19115"/>
                  <a:pt x="6088" y="19114"/>
                </a:cubicBezTo>
                <a:cubicBezTo>
                  <a:pt x="6087" y="19113"/>
                  <a:pt x="6087" y="19112"/>
                  <a:pt x="6086" y="19112"/>
                </a:cubicBezTo>
                <a:cubicBezTo>
                  <a:pt x="6086" y="19112"/>
                  <a:pt x="6086" y="19111"/>
                  <a:pt x="6086" y="19111"/>
                </a:cubicBezTo>
                <a:cubicBezTo>
                  <a:pt x="6080" y="19104"/>
                  <a:pt x="6073" y="19102"/>
                  <a:pt x="6064" y="19103"/>
                </a:cubicBezTo>
                <a:close/>
                <a:moveTo>
                  <a:pt x="1062" y="19106"/>
                </a:moveTo>
                <a:lnTo>
                  <a:pt x="1105" y="19170"/>
                </a:lnTo>
                <a:cubicBezTo>
                  <a:pt x="1128" y="19205"/>
                  <a:pt x="1160" y="19234"/>
                  <a:pt x="1176" y="19234"/>
                </a:cubicBezTo>
                <a:cubicBezTo>
                  <a:pt x="1192" y="19234"/>
                  <a:pt x="1228" y="19282"/>
                  <a:pt x="1255" y="19341"/>
                </a:cubicBezTo>
                <a:cubicBezTo>
                  <a:pt x="1301" y="19440"/>
                  <a:pt x="1308" y="19445"/>
                  <a:pt x="1341" y="19401"/>
                </a:cubicBezTo>
                <a:cubicBezTo>
                  <a:pt x="1349" y="19390"/>
                  <a:pt x="1355" y="19381"/>
                  <a:pt x="1359" y="19373"/>
                </a:cubicBezTo>
                <a:cubicBezTo>
                  <a:pt x="1359" y="19373"/>
                  <a:pt x="1358" y="19372"/>
                  <a:pt x="1359" y="19372"/>
                </a:cubicBezTo>
                <a:cubicBezTo>
                  <a:pt x="1362" y="19361"/>
                  <a:pt x="1359" y="19350"/>
                  <a:pt x="1354" y="19337"/>
                </a:cubicBezTo>
                <a:cubicBezTo>
                  <a:pt x="1354" y="19336"/>
                  <a:pt x="1354" y="19335"/>
                  <a:pt x="1354" y="19335"/>
                </a:cubicBezTo>
                <a:cubicBezTo>
                  <a:pt x="1346" y="19316"/>
                  <a:pt x="1331" y="19293"/>
                  <a:pt x="1299" y="19251"/>
                </a:cubicBezTo>
                <a:cubicBezTo>
                  <a:pt x="1255" y="19194"/>
                  <a:pt x="1184" y="19139"/>
                  <a:pt x="1141" y="19127"/>
                </a:cubicBezTo>
                <a:lnTo>
                  <a:pt x="1062" y="19106"/>
                </a:lnTo>
                <a:close/>
                <a:moveTo>
                  <a:pt x="14638" y="19323"/>
                </a:moveTo>
                <a:cubicBezTo>
                  <a:pt x="14619" y="19323"/>
                  <a:pt x="14604" y="19337"/>
                  <a:pt x="14604" y="19353"/>
                </a:cubicBezTo>
                <a:cubicBezTo>
                  <a:pt x="14604" y="19370"/>
                  <a:pt x="14619" y="19384"/>
                  <a:pt x="14638" y="19384"/>
                </a:cubicBezTo>
                <a:cubicBezTo>
                  <a:pt x="14656" y="19384"/>
                  <a:pt x="14672" y="19370"/>
                  <a:pt x="14672" y="19353"/>
                </a:cubicBezTo>
                <a:cubicBezTo>
                  <a:pt x="14672" y="19337"/>
                  <a:pt x="14656" y="19323"/>
                  <a:pt x="14638" y="19323"/>
                </a:cubicBezTo>
                <a:close/>
                <a:moveTo>
                  <a:pt x="5304" y="20515"/>
                </a:moveTo>
                <a:cubicBezTo>
                  <a:pt x="5292" y="20525"/>
                  <a:pt x="5281" y="20585"/>
                  <a:pt x="5281" y="20648"/>
                </a:cubicBezTo>
                <a:cubicBezTo>
                  <a:pt x="5281" y="20730"/>
                  <a:pt x="5270" y="20781"/>
                  <a:pt x="5248" y="20802"/>
                </a:cubicBezTo>
                <a:cubicBezTo>
                  <a:pt x="5225" y="20822"/>
                  <a:pt x="5192" y="20812"/>
                  <a:pt x="5149" y="20769"/>
                </a:cubicBezTo>
                <a:cubicBezTo>
                  <a:pt x="5132" y="20753"/>
                  <a:pt x="5120" y="20741"/>
                  <a:pt x="5108" y="20733"/>
                </a:cubicBezTo>
                <a:cubicBezTo>
                  <a:pt x="5096" y="20724"/>
                  <a:pt x="5085" y="20718"/>
                  <a:pt x="5073" y="20717"/>
                </a:cubicBezTo>
                <a:cubicBezTo>
                  <a:pt x="5048" y="20714"/>
                  <a:pt x="5018" y="20725"/>
                  <a:pt x="4961" y="20746"/>
                </a:cubicBezTo>
                <a:cubicBezTo>
                  <a:pt x="4912" y="20764"/>
                  <a:pt x="4879" y="20780"/>
                  <a:pt x="4856" y="20802"/>
                </a:cubicBezTo>
                <a:cubicBezTo>
                  <a:pt x="4844" y="20812"/>
                  <a:pt x="4835" y="20824"/>
                  <a:pt x="4826" y="20839"/>
                </a:cubicBezTo>
                <a:cubicBezTo>
                  <a:pt x="4817" y="20854"/>
                  <a:pt x="4809" y="20872"/>
                  <a:pt x="4801" y="20893"/>
                </a:cubicBezTo>
                <a:lnTo>
                  <a:pt x="4762" y="20997"/>
                </a:lnTo>
                <a:lnTo>
                  <a:pt x="4835" y="21006"/>
                </a:lnTo>
                <a:cubicBezTo>
                  <a:pt x="4926" y="21018"/>
                  <a:pt x="4933" y="21029"/>
                  <a:pt x="4951" y="21168"/>
                </a:cubicBezTo>
                <a:cubicBezTo>
                  <a:pt x="4965" y="21268"/>
                  <a:pt x="4960" y="21284"/>
                  <a:pt x="4899" y="21332"/>
                </a:cubicBezTo>
                <a:cubicBezTo>
                  <a:pt x="4818" y="21396"/>
                  <a:pt x="4843" y="21433"/>
                  <a:pt x="4969" y="21434"/>
                </a:cubicBezTo>
                <a:cubicBezTo>
                  <a:pt x="5021" y="21434"/>
                  <a:pt x="5053" y="21445"/>
                  <a:pt x="5063" y="21463"/>
                </a:cubicBezTo>
                <a:cubicBezTo>
                  <a:pt x="5068" y="21472"/>
                  <a:pt x="5067" y="21483"/>
                  <a:pt x="5061" y="21495"/>
                </a:cubicBezTo>
                <a:cubicBezTo>
                  <a:pt x="5055" y="21508"/>
                  <a:pt x="5045" y="21522"/>
                  <a:pt x="5028" y="21538"/>
                </a:cubicBezTo>
                <a:cubicBezTo>
                  <a:pt x="4968" y="21594"/>
                  <a:pt x="4996" y="21598"/>
                  <a:pt x="5103" y="21550"/>
                </a:cubicBezTo>
                <a:cubicBezTo>
                  <a:pt x="5225" y="21495"/>
                  <a:pt x="5303" y="21355"/>
                  <a:pt x="5304" y="21187"/>
                </a:cubicBezTo>
                <a:cubicBezTo>
                  <a:pt x="5304" y="21148"/>
                  <a:pt x="5306" y="21117"/>
                  <a:pt x="5310" y="21092"/>
                </a:cubicBezTo>
                <a:cubicBezTo>
                  <a:pt x="5313" y="21066"/>
                  <a:pt x="5319" y="21048"/>
                  <a:pt x="5326" y="21036"/>
                </a:cubicBezTo>
                <a:cubicBezTo>
                  <a:pt x="5340" y="21014"/>
                  <a:pt x="5360" y="21017"/>
                  <a:pt x="5388" y="21047"/>
                </a:cubicBezTo>
                <a:cubicBezTo>
                  <a:pt x="5420" y="21081"/>
                  <a:pt x="5424" y="21080"/>
                  <a:pt x="5413" y="21040"/>
                </a:cubicBezTo>
                <a:cubicBezTo>
                  <a:pt x="5406" y="21014"/>
                  <a:pt x="5424" y="20921"/>
                  <a:pt x="5455" y="20833"/>
                </a:cubicBezTo>
                <a:cubicBezTo>
                  <a:pt x="5485" y="20745"/>
                  <a:pt x="5506" y="20671"/>
                  <a:pt x="5503" y="20669"/>
                </a:cubicBezTo>
                <a:cubicBezTo>
                  <a:pt x="5499" y="20666"/>
                  <a:pt x="5459" y="20625"/>
                  <a:pt x="5412" y="20579"/>
                </a:cubicBezTo>
                <a:cubicBezTo>
                  <a:pt x="5365" y="20533"/>
                  <a:pt x="5316" y="20505"/>
                  <a:pt x="5304" y="20515"/>
                </a:cubicBezTo>
                <a:close/>
                <a:moveTo>
                  <a:pt x="5929" y="21076"/>
                </a:moveTo>
                <a:cubicBezTo>
                  <a:pt x="5911" y="21074"/>
                  <a:pt x="5917" y="21089"/>
                  <a:pt x="5935" y="21119"/>
                </a:cubicBezTo>
                <a:cubicBezTo>
                  <a:pt x="5957" y="21160"/>
                  <a:pt x="5987" y="21177"/>
                  <a:pt x="6020" y="21169"/>
                </a:cubicBezTo>
                <a:cubicBezTo>
                  <a:pt x="6050" y="21161"/>
                  <a:pt x="6128" y="21200"/>
                  <a:pt x="6214" y="21265"/>
                </a:cubicBezTo>
                <a:cubicBezTo>
                  <a:pt x="6300" y="21330"/>
                  <a:pt x="6345" y="21362"/>
                  <a:pt x="6359" y="21366"/>
                </a:cubicBezTo>
                <a:cubicBezTo>
                  <a:pt x="6365" y="21367"/>
                  <a:pt x="6365" y="21363"/>
                  <a:pt x="6358" y="21352"/>
                </a:cubicBezTo>
                <a:cubicBezTo>
                  <a:pt x="6351" y="21339"/>
                  <a:pt x="6337" y="21319"/>
                  <a:pt x="6317" y="21292"/>
                </a:cubicBezTo>
                <a:cubicBezTo>
                  <a:pt x="6299" y="21268"/>
                  <a:pt x="6266" y="21240"/>
                  <a:pt x="6224" y="21213"/>
                </a:cubicBezTo>
                <a:cubicBezTo>
                  <a:pt x="6182" y="21185"/>
                  <a:pt x="6131" y="21157"/>
                  <a:pt x="6078" y="21134"/>
                </a:cubicBezTo>
                <a:cubicBezTo>
                  <a:pt x="5992" y="21097"/>
                  <a:pt x="5948" y="21078"/>
                  <a:pt x="5929" y="21076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022629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Let's focus on an area with large differences and look at the actual density there as well"/>
          <p:cNvSpPr txBox="1">
            <a:spLocks noGrp="1"/>
          </p:cNvSpPr>
          <p:nvPr>
            <p:ph type="title"/>
          </p:nvPr>
        </p:nvSpPr>
        <p:spPr>
          <a:xfrm>
            <a:off x="626533" y="-98227"/>
            <a:ext cx="9148499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Let's focus on an area with large differences and look at the actual density there as well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533" name="differencemap_density.png" descr="differencemap_density.png"/>
          <p:cNvPicPr>
            <a:picLocks noChangeAspect="1"/>
          </p:cNvPicPr>
          <p:nvPr/>
        </p:nvPicPr>
        <p:blipFill>
          <a:blip r:embed="rId3"/>
          <a:srcRect l="20219" r="1"/>
          <a:stretch>
            <a:fillRect/>
          </a:stretch>
        </p:blipFill>
        <p:spPr>
          <a:xfrm>
            <a:off x="5200782" y="1616273"/>
            <a:ext cx="6956227" cy="5206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79" y="0"/>
                </a:moveTo>
                <a:lnTo>
                  <a:pt x="8367" y="150"/>
                </a:lnTo>
                <a:cubicBezTo>
                  <a:pt x="8256" y="300"/>
                  <a:pt x="8255" y="307"/>
                  <a:pt x="8213" y="603"/>
                </a:cubicBezTo>
                <a:lnTo>
                  <a:pt x="8170" y="903"/>
                </a:lnTo>
                <a:lnTo>
                  <a:pt x="8241" y="1188"/>
                </a:lnTo>
                <a:cubicBezTo>
                  <a:pt x="8285" y="1361"/>
                  <a:pt x="8310" y="1507"/>
                  <a:pt x="8304" y="1559"/>
                </a:cubicBezTo>
                <a:cubicBezTo>
                  <a:pt x="8299" y="1607"/>
                  <a:pt x="8330" y="1829"/>
                  <a:pt x="8373" y="2052"/>
                </a:cubicBezTo>
                <a:lnTo>
                  <a:pt x="8451" y="2460"/>
                </a:lnTo>
                <a:lnTo>
                  <a:pt x="8399" y="2551"/>
                </a:lnTo>
                <a:cubicBezTo>
                  <a:pt x="8359" y="2620"/>
                  <a:pt x="8299" y="2665"/>
                  <a:pt x="8156" y="2735"/>
                </a:cubicBezTo>
                <a:cubicBezTo>
                  <a:pt x="8052" y="2787"/>
                  <a:pt x="7942" y="2828"/>
                  <a:pt x="7913" y="2828"/>
                </a:cubicBezTo>
                <a:cubicBezTo>
                  <a:pt x="7883" y="2828"/>
                  <a:pt x="7754" y="2789"/>
                  <a:pt x="7624" y="2742"/>
                </a:cubicBezTo>
                <a:cubicBezTo>
                  <a:pt x="7495" y="2695"/>
                  <a:pt x="7363" y="2657"/>
                  <a:pt x="7331" y="2657"/>
                </a:cubicBezTo>
                <a:cubicBezTo>
                  <a:pt x="7300" y="2657"/>
                  <a:pt x="7186" y="2697"/>
                  <a:pt x="7078" y="2746"/>
                </a:cubicBezTo>
                <a:cubicBezTo>
                  <a:pt x="6986" y="2787"/>
                  <a:pt x="6932" y="2808"/>
                  <a:pt x="6873" y="2819"/>
                </a:cubicBezTo>
                <a:cubicBezTo>
                  <a:pt x="6814" y="2829"/>
                  <a:pt x="6748" y="2829"/>
                  <a:pt x="6633" y="2825"/>
                </a:cubicBezTo>
                <a:cubicBezTo>
                  <a:pt x="6429" y="2817"/>
                  <a:pt x="6397" y="2822"/>
                  <a:pt x="6202" y="2702"/>
                </a:cubicBezTo>
                <a:cubicBezTo>
                  <a:pt x="6137" y="2662"/>
                  <a:pt x="6054" y="2608"/>
                  <a:pt x="5941" y="2535"/>
                </a:cubicBezTo>
                <a:lnTo>
                  <a:pt x="5669" y="2360"/>
                </a:lnTo>
                <a:lnTo>
                  <a:pt x="5452" y="2407"/>
                </a:lnTo>
                <a:lnTo>
                  <a:pt x="5235" y="2453"/>
                </a:lnTo>
                <a:lnTo>
                  <a:pt x="5154" y="2381"/>
                </a:lnTo>
                <a:cubicBezTo>
                  <a:pt x="5109" y="2342"/>
                  <a:pt x="5060" y="2272"/>
                  <a:pt x="5046" y="2224"/>
                </a:cubicBezTo>
                <a:lnTo>
                  <a:pt x="5019" y="2136"/>
                </a:lnTo>
                <a:lnTo>
                  <a:pt x="4710" y="2157"/>
                </a:lnTo>
                <a:cubicBezTo>
                  <a:pt x="4429" y="2175"/>
                  <a:pt x="4383" y="2186"/>
                  <a:pt x="4177" y="2284"/>
                </a:cubicBezTo>
                <a:lnTo>
                  <a:pt x="3950" y="2392"/>
                </a:lnTo>
                <a:lnTo>
                  <a:pt x="3847" y="2746"/>
                </a:lnTo>
                <a:cubicBezTo>
                  <a:pt x="3790" y="2941"/>
                  <a:pt x="3743" y="3123"/>
                  <a:pt x="3743" y="3151"/>
                </a:cubicBezTo>
                <a:cubicBezTo>
                  <a:pt x="3743" y="3179"/>
                  <a:pt x="3719" y="3234"/>
                  <a:pt x="3690" y="3274"/>
                </a:cubicBezTo>
                <a:cubicBezTo>
                  <a:pt x="3644" y="3335"/>
                  <a:pt x="3636" y="3371"/>
                  <a:pt x="3636" y="3523"/>
                </a:cubicBezTo>
                <a:cubicBezTo>
                  <a:pt x="3636" y="3757"/>
                  <a:pt x="3651" y="3942"/>
                  <a:pt x="3669" y="4027"/>
                </a:cubicBezTo>
                <a:cubicBezTo>
                  <a:pt x="3678" y="4070"/>
                  <a:pt x="3687" y="4087"/>
                  <a:pt x="3696" y="4074"/>
                </a:cubicBezTo>
                <a:cubicBezTo>
                  <a:pt x="3701" y="4067"/>
                  <a:pt x="3706" y="4054"/>
                  <a:pt x="3710" y="4031"/>
                </a:cubicBezTo>
                <a:cubicBezTo>
                  <a:pt x="3715" y="4008"/>
                  <a:pt x="3719" y="3975"/>
                  <a:pt x="3722" y="3934"/>
                </a:cubicBezTo>
                <a:cubicBezTo>
                  <a:pt x="3727" y="3886"/>
                  <a:pt x="3732" y="3848"/>
                  <a:pt x="3738" y="3820"/>
                </a:cubicBezTo>
                <a:cubicBezTo>
                  <a:pt x="3745" y="3791"/>
                  <a:pt x="3752" y="3773"/>
                  <a:pt x="3761" y="3765"/>
                </a:cubicBezTo>
                <a:cubicBezTo>
                  <a:pt x="3769" y="3757"/>
                  <a:pt x="3777" y="3758"/>
                  <a:pt x="3787" y="3769"/>
                </a:cubicBezTo>
                <a:cubicBezTo>
                  <a:pt x="3796" y="3781"/>
                  <a:pt x="3806" y="3803"/>
                  <a:pt x="3817" y="3836"/>
                </a:cubicBezTo>
                <a:cubicBezTo>
                  <a:pt x="3835" y="3894"/>
                  <a:pt x="3850" y="3964"/>
                  <a:pt x="3850" y="3991"/>
                </a:cubicBezTo>
                <a:cubicBezTo>
                  <a:pt x="3850" y="4019"/>
                  <a:pt x="3913" y="4121"/>
                  <a:pt x="3990" y="4217"/>
                </a:cubicBezTo>
                <a:lnTo>
                  <a:pt x="4131" y="4392"/>
                </a:lnTo>
                <a:lnTo>
                  <a:pt x="4063" y="4584"/>
                </a:lnTo>
                <a:cubicBezTo>
                  <a:pt x="4026" y="4689"/>
                  <a:pt x="4002" y="4783"/>
                  <a:pt x="4009" y="4793"/>
                </a:cubicBezTo>
                <a:cubicBezTo>
                  <a:pt x="4016" y="4802"/>
                  <a:pt x="4127" y="4734"/>
                  <a:pt x="4249" y="4651"/>
                </a:cubicBezTo>
                <a:cubicBezTo>
                  <a:pt x="4372" y="4569"/>
                  <a:pt x="4507" y="4471"/>
                  <a:pt x="4561" y="4421"/>
                </a:cubicBezTo>
                <a:cubicBezTo>
                  <a:pt x="4594" y="4391"/>
                  <a:pt x="4632" y="4372"/>
                  <a:pt x="4645" y="4378"/>
                </a:cubicBezTo>
                <a:cubicBezTo>
                  <a:pt x="4652" y="4381"/>
                  <a:pt x="4662" y="4399"/>
                  <a:pt x="4673" y="4427"/>
                </a:cubicBezTo>
                <a:cubicBezTo>
                  <a:pt x="4673" y="4427"/>
                  <a:pt x="4673" y="4428"/>
                  <a:pt x="4673" y="4428"/>
                </a:cubicBezTo>
                <a:cubicBezTo>
                  <a:pt x="4684" y="4456"/>
                  <a:pt x="4696" y="4492"/>
                  <a:pt x="4706" y="4531"/>
                </a:cubicBezTo>
                <a:cubicBezTo>
                  <a:pt x="4737" y="4654"/>
                  <a:pt x="4738" y="4686"/>
                  <a:pt x="4713" y="4782"/>
                </a:cubicBezTo>
                <a:cubicBezTo>
                  <a:pt x="4688" y="4877"/>
                  <a:pt x="4677" y="4931"/>
                  <a:pt x="4686" y="4958"/>
                </a:cubicBezTo>
                <a:cubicBezTo>
                  <a:pt x="4690" y="4972"/>
                  <a:pt x="4700" y="4979"/>
                  <a:pt x="4715" y="4982"/>
                </a:cubicBezTo>
                <a:cubicBezTo>
                  <a:pt x="4729" y="4985"/>
                  <a:pt x="4749" y="4983"/>
                  <a:pt x="4774" y="4979"/>
                </a:cubicBezTo>
                <a:cubicBezTo>
                  <a:pt x="4859" y="4966"/>
                  <a:pt x="4877" y="4977"/>
                  <a:pt x="5015" y="5120"/>
                </a:cubicBezTo>
                <a:cubicBezTo>
                  <a:pt x="5066" y="5172"/>
                  <a:pt x="5103" y="5215"/>
                  <a:pt x="5128" y="5251"/>
                </a:cubicBezTo>
                <a:cubicBezTo>
                  <a:pt x="5140" y="5269"/>
                  <a:pt x="5150" y="5285"/>
                  <a:pt x="5156" y="5298"/>
                </a:cubicBezTo>
                <a:cubicBezTo>
                  <a:pt x="5162" y="5313"/>
                  <a:pt x="5165" y="5324"/>
                  <a:pt x="5165" y="5334"/>
                </a:cubicBezTo>
                <a:cubicBezTo>
                  <a:pt x="5165" y="5356"/>
                  <a:pt x="5167" y="5373"/>
                  <a:pt x="5170" y="5386"/>
                </a:cubicBezTo>
                <a:cubicBezTo>
                  <a:pt x="5178" y="5427"/>
                  <a:pt x="5201" y="5428"/>
                  <a:pt x="5238" y="5393"/>
                </a:cubicBezTo>
                <a:cubicBezTo>
                  <a:pt x="5267" y="5366"/>
                  <a:pt x="5326" y="5355"/>
                  <a:pt x="5416" y="5360"/>
                </a:cubicBezTo>
                <a:cubicBezTo>
                  <a:pt x="5479" y="5363"/>
                  <a:pt x="5513" y="5366"/>
                  <a:pt x="5532" y="5377"/>
                </a:cubicBezTo>
                <a:cubicBezTo>
                  <a:pt x="5550" y="5388"/>
                  <a:pt x="5554" y="5408"/>
                  <a:pt x="5557" y="5443"/>
                </a:cubicBezTo>
                <a:cubicBezTo>
                  <a:pt x="5565" y="5530"/>
                  <a:pt x="5536" y="5597"/>
                  <a:pt x="5373" y="5862"/>
                </a:cubicBezTo>
                <a:cubicBezTo>
                  <a:pt x="5323" y="5943"/>
                  <a:pt x="5289" y="5993"/>
                  <a:pt x="5254" y="6030"/>
                </a:cubicBezTo>
                <a:cubicBezTo>
                  <a:pt x="5236" y="6048"/>
                  <a:pt x="5217" y="6063"/>
                  <a:pt x="5196" y="6076"/>
                </a:cubicBezTo>
                <a:cubicBezTo>
                  <a:pt x="5176" y="6090"/>
                  <a:pt x="5153" y="6103"/>
                  <a:pt x="5125" y="6117"/>
                </a:cubicBezTo>
                <a:cubicBezTo>
                  <a:pt x="5047" y="6155"/>
                  <a:pt x="5003" y="6174"/>
                  <a:pt x="4962" y="6174"/>
                </a:cubicBezTo>
                <a:cubicBezTo>
                  <a:pt x="4921" y="6173"/>
                  <a:pt x="4883" y="6153"/>
                  <a:pt x="4821" y="6113"/>
                </a:cubicBezTo>
                <a:cubicBezTo>
                  <a:pt x="4792" y="6094"/>
                  <a:pt x="4767" y="6082"/>
                  <a:pt x="4748" y="6076"/>
                </a:cubicBezTo>
                <a:cubicBezTo>
                  <a:pt x="4728" y="6071"/>
                  <a:pt x="4711" y="6074"/>
                  <a:pt x="4699" y="6084"/>
                </a:cubicBezTo>
                <a:cubicBezTo>
                  <a:pt x="4674" y="6106"/>
                  <a:pt x="4662" y="6160"/>
                  <a:pt x="4652" y="6258"/>
                </a:cubicBezTo>
                <a:cubicBezTo>
                  <a:pt x="4645" y="6326"/>
                  <a:pt x="4640" y="6362"/>
                  <a:pt x="4620" y="6395"/>
                </a:cubicBezTo>
                <a:cubicBezTo>
                  <a:pt x="4600" y="6428"/>
                  <a:pt x="4564" y="6458"/>
                  <a:pt x="4495" y="6515"/>
                </a:cubicBezTo>
                <a:cubicBezTo>
                  <a:pt x="4362" y="6624"/>
                  <a:pt x="4341" y="6657"/>
                  <a:pt x="4205" y="6958"/>
                </a:cubicBezTo>
                <a:lnTo>
                  <a:pt x="4059" y="7283"/>
                </a:lnTo>
                <a:lnTo>
                  <a:pt x="4066" y="7559"/>
                </a:lnTo>
                <a:lnTo>
                  <a:pt x="4074" y="7834"/>
                </a:lnTo>
                <a:lnTo>
                  <a:pt x="3759" y="7830"/>
                </a:lnTo>
                <a:cubicBezTo>
                  <a:pt x="3585" y="7828"/>
                  <a:pt x="3444" y="7836"/>
                  <a:pt x="3444" y="7849"/>
                </a:cubicBezTo>
                <a:cubicBezTo>
                  <a:pt x="3445" y="7861"/>
                  <a:pt x="3458" y="7955"/>
                  <a:pt x="3475" y="8057"/>
                </a:cubicBezTo>
                <a:cubicBezTo>
                  <a:pt x="3485" y="8122"/>
                  <a:pt x="3491" y="8180"/>
                  <a:pt x="3493" y="8232"/>
                </a:cubicBezTo>
                <a:cubicBezTo>
                  <a:pt x="3496" y="8335"/>
                  <a:pt x="3479" y="8416"/>
                  <a:pt x="3441" y="8489"/>
                </a:cubicBezTo>
                <a:cubicBezTo>
                  <a:pt x="3422" y="8525"/>
                  <a:pt x="3397" y="8560"/>
                  <a:pt x="3366" y="8594"/>
                </a:cubicBezTo>
                <a:cubicBezTo>
                  <a:pt x="3315" y="8652"/>
                  <a:pt x="3273" y="8714"/>
                  <a:pt x="3273" y="8733"/>
                </a:cubicBezTo>
                <a:cubicBezTo>
                  <a:pt x="3273" y="8812"/>
                  <a:pt x="3244" y="8794"/>
                  <a:pt x="3190" y="8684"/>
                </a:cubicBezTo>
                <a:cubicBezTo>
                  <a:pt x="3190" y="8684"/>
                  <a:pt x="3190" y="8684"/>
                  <a:pt x="3190" y="8683"/>
                </a:cubicBezTo>
                <a:cubicBezTo>
                  <a:pt x="3172" y="8646"/>
                  <a:pt x="3151" y="8599"/>
                  <a:pt x="3128" y="8542"/>
                </a:cubicBezTo>
                <a:lnTo>
                  <a:pt x="3023" y="8284"/>
                </a:lnTo>
                <a:lnTo>
                  <a:pt x="2719" y="8030"/>
                </a:lnTo>
                <a:cubicBezTo>
                  <a:pt x="2516" y="7862"/>
                  <a:pt x="2349" y="7746"/>
                  <a:pt x="2218" y="7684"/>
                </a:cubicBezTo>
                <a:cubicBezTo>
                  <a:pt x="2110" y="7633"/>
                  <a:pt x="1959" y="7543"/>
                  <a:pt x="1881" y="7482"/>
                </a:cubicBezTo>
                <a:lnTo>
                  <a:pt x="1740" y="7371"/>
                </a:lnTo>
                <a:lnTo>
                  <a:pt x="1379" y="7353"/>
                </a:lnTo>
                <a:lnTo>
                  <a:pt x="1016" y="7335"/>
                </a:lnTo>
                <a:lnTo>
                  <a:pt x="738" y="7485"/>
                </a:lnTo>
                <a:cubicBezTo>
                  <a:pt x="585" y="7568"/>
                  <a:pt x="445" y="7658"/>
                  <a:pt x="426" y="7683"/>
                </a:cubicBezTo>
                <a:cubicBezTo>
                  <a:pt x="407" y="7708"/>
                  <a:pt x="328" y="7867"/>
                  <a:pt x="250" y="8036"/>
                </a:cubicBezTo>
                <a:cubicBezTo>
                  <a:pt x="143" y="8270"/>
                  <a:pt x="96" y="8408"/>
                  <a:pt x="55" y="8608"/>
                </a:cubicBezTo>
                <a:cubicBezTo>
                  <a:pt x="25" y="8753"/>
                  <a:pt x="0" y="8898"/>
                  <a:pt x="0" y="8931"/>
                </a:cubicBezTo>
                <a:cubicBezTo>
                  <a:pt x="0" y="8964"/>
                  <a:pt x="70" y="9170"/>
                  <a:pt x="155" y="9386"/>
                </a:cubicBezTo>
                <a:lnTo>
                  <a:pt x="310" y="9778"/>
                </a:lnTo>
                <a:lnTo>
                  <a:pt x="535" y="9949"/>
                </a:lnTo>
                <a:cubicBezTo>
                  <a:pt x="658" y="10041"/>
                  <a:pt x="798" y="10154"/>
                  <a:pt x="845" y="10199"/>
                </a:cubicBezTo>
                <a:cubicBezTo>
                  <a:pt x="892" y="10243"/>
                  <a:pt x="969" y="10300"/>
                  <a:pt x="1016" y="10326"/>
                </a:cubicBezTo>
                <a:cubicBezTo>
                  <a:pt x="1063" y="10352"/>
                  <a:pt x="1201" y="10453"/>
                  <a:pt x="1322" y="10551"/>
                </a:cubicBezTo>
                <a:lnTo>
                  <a:pt x="1543" y="10729"/>
                </a:lnTo>
                <a:lnTo>
                  <a:pt x="1710" y="11100"/>
                </a:lnTo>
                <a:cubicBezTo>
                  <a:pt x="1803" y="11306"/>
                  <a:pt x="1911" y="11577"/>
                  <a:pt x="1995" y="11804"/>
                </a:cubicBezTo>
                <a:cubicBezTo>
                  <a:pt x="1995" y="11804"/>
                  <a:pt x="1995" y="11805"/>
                  <a:pt x="1995" y="11805"/>
                </a:cubicBezTo>
                <a:cubicBezTo>
                  <a:pt x="2036" y="11918"/>
                  <a:pt x="2072" y="12020"/>
                  <a:pt x="2095" y="12096"/>
                </a:cubicBezTo>
                <a:cubicBezTo>
                  <a:pt x="2119" y="12172"/>
                  <a:pt x="2131" y="12222"/>
                  <a:pt x="2126" y="12233"/>
                </a:cubicBezTo>
                <a:cubicBezTo>
                  <a:pt x="2120" y="12247"/>
                  <a:pt x="2073" y="12201"/>
                  <a:pt x="2023" y="12130"/>
                </a:cubicBezTo>
                <a:cubicBezTo>
                  <a:pt x="1924" y="11987"/>
                  <a:pt x="1860" y="11961"/>
                  <a:pt x="1862" y="12065"/>
                </a:cubicBezTo>
                <a:cubicBezTo>
                  <a:pt x="1863" y="12100"/>
                  <a:pt x="1880" y="12268"/>
                  <a:pt x="1899" y="12440"/>
                </a:cubicBezTo>
                <a:lnTo>
                  <a:pt x="1936" y="12752"/>
                </a:lnTo>
                <a:lnTo>
                  <a:pt x="2086" y="12836"/>
                </a:lnTo>
                <a:cubicBezTo>
                  <a:pt x="2168" y="12882"/>
                  <a:pt x="2243" y="12931"/>
                  <a:pt x="2253" y="12943"/>
                </a:cubicBezTo>
                <a:cubicBezTo>
                  <a:pt x="2263" y="12956"/>
                  <a:pt x="2218" y="13061"/>
                  <a:pt x="2153" y="13176"/>
                </a:cubicBezTo>
                <a:cubicBezTo>
                  <a:pt x="2088" y="13292"/>
                  <a:pt x="1983" y="13529"/>
                  <a:pt x="1918" y="13705"/>
                </a:cubicBezTo>
                <a:lnTo>
                  <a:pt x="1801" y="14026"/>
                </a:lnTo>
                <a:lnTo>
                  <a:pt x="1840" y="14263"/>
                </a:lnTo>
                <a:cubicBezTo>
                  <a:pt x="1862" y="14393"/>
                  <a:pt x="1892" y="14577"/>
                  <a:pt x="1908" y="14672"/>
                </a:cubicBezTo>
                <a:lnTo>
                  <a:pt x="1937" y="14843"/>
                </a:lnTo>
                <a:lnTo>
                  <a:pt x="2072" y="14863"/>
                </a:lnTo>
                <a:cubicBezTo>
                  <a:pt x="2206" y="14882"/>
                  <a:pt x="2211" y="14881"/>
                  <a:pt x="2446" y="14725"/>
                </a:cubicBezTo>
                <a:cubicBezTo>
                  <a:pt x="2542" y="14661"/>
                  <a:pt x="2609" y="14611"/>
                  <a:pt x="2668" y="14557"/>
                </a:cubicBezTo>
                <a:cubicBezTo>
                  <a:pt x="2727" y="14503"/>
                  <a:pt x="2777" y="14445"/>
                  <a:pt x="2840" y="14363"/>
                </a:cubicBezTo>
                <a:cubicBezTo>
                  <a:pt x="2937" y="14235"/>
                  <a:pt x="2979" y="14168"/>
                  <a:pt x="3010" y="14079"/>
                </a:cubicBezTo>
                <a:cubicBezTo>
                  <a:pt x="3010" y="14079"/>
                  <a:pt x="3010" y="14078"/>
                  <a:pt x="3010" y="14078"/>
                </a:cubicBezTo>
                <a:cubicBezTo>
                  <a:pt x="3021" y="14048"/>
                  <a:pt x="3029" y="14016"/>
                  <a:pt x="3039" y="13978"/>
                </a:cubicBezTo>
                <a:cubicBezTo>
                  <a:pt x="3049" y="13937"/>
                  <a:pt x="3057" y="13903"/>
                  <a:pt x="3063" y="13872"/>
                </a:cubicBezTo>
                <a:cubicBezTo>
                  <a:pt x="3063" y="13871"/>
                  <a:pt x="3063" y="13871"/>
                  <a:pt x="3063" y="13871"/>
                </a:cubicBezTo>
                <a:cubicBezTo>
                  <a:pt x="3080" y="13775"/>
                  <a:pt x="3077" y="13697"/>
                  <a:pt x="3063" y="13477"/>
                </a:cubicBezTo>
                <a:cubicBezTo>
                  <a:pt x="3052" y="13301"/>
                  <a:pt x="3046" y="13149"/>
                  <a:pt x="3051" y="13138"/>
                </a:cubicBezTo>
                <a:cubicBezTo>
                  <a:pt x="3056" y="13127"/>
                  <a:pt x="3102" y="13142"/>
                  <a:pt x="3154" y="13171"/>
                </a:cubicBezTo>
                <a:cubicBezTo>
                  <a:pt x="3365" y="13292"/>
                  <a:pt x="3469" y="13322"/>
                  <a:pt x="3786" y="13359"/>
                </a:cubicBezTo>
                <a:cubicBezTo>
                  <a:pt x="4204" y="13407"/>
                  <a:pt x="4417" y="13461"/>
                  <a:pt x="4417" y="13516"/>
                </a:cubicBezTo>
                <a:cubicBezTo>
                  <a:pt x="4417" y="13543"/>
                  <a:pt x="4390" y="13561"/>
                  <a:pt x="4342" y="13567"/>
                </a:cubicBezTo>
                <a:cubicBezTo>
                  <a:pt x="4298" y="13573"/>
                  <a:pt x="4196" y="13637"/>
                  <a:pt x="4094" y="13722"/>
                </a:cubicBezTo>
                <a:lnTo>
                  <a:pt x="3921" y="13868"/>
                </a:lnTo>
                <a:lnTo>
                  <a:pt x="3816" y="14227"/>
                </a:lnTo>
                <a:cubicBezTo>
                  <a:pt x="3787" y="14327"/>
                  <a:pt x="3765" y="14414"/>
                  <a:pt x="3748" y="14492"/>
                </a:cubicBezTo>
                <a:cubicBezTo>
                  <a:pt x="3697" y="14727"/>
                  <a:pt x="3699" y="14889"/>
                  <a:pt x="3741" y="15130"/>
                </a:cubicBezTo>
                <a:lnTo>
                  <a:pt x="3771" y="15305"/>
                </a:lnTo>
                <a:lnTo>
                  <a:pt x="3677" y="15469"/>
                </a:lnTo>
                <a:cubicBezTo>
                  <a:pt x="3625" y="15560"/>
                  <a:pt x="3540" y="15728"/>
                  <a:pt x="3489" y="15840"/>
                </a:cubicBezTo>
                <a:cubicBezTo>
                  <a:pt x="3438" y="15952"/>
                  <a:pt x="3384" y="16063"/>
                  <a:pt x="3369" y="16086"/>
                </a:cubicBezTo>
                <a:cubicBezTo>
                  <a:pt x="3353" y="16111"/>
                  <a:pt x="3345" y="16166"/>
                  <a:pt x="3352" y="16219"/>
                </a:cubicBezTo>
                <a:cubicBezTo>
                  <a:pt x="3355" y="16247"/>
                  <a:pt x="3353" y="16292"/>
                  <a:pt x="3345" y="16347"/>
                </a:cubicBezTo>
                <a:cubicBezTo>
                  <a:pt x="3337" y="16402"/>
                  <a:pt x="3324" y="16466"/>
                  <a:pt x="3307" y="16535"/>
                </a:cubicBezTo>
                <a:cubicBezTo>
                  <a:pt x="3264" y="16706"/>
                  <a:pt x="3250" y="16820"/>
                  <a:pt x="3249" y="17008"/>
                </a:cubicBezTo>
                <a:cubicBezTo>
                  <a:pt x="3248" y="17239"/>
                  <a:pt x="3229" y="17327"/>
                  <a:pt x="3197" y="17258"/>
                </a:cubicBezTo>
                <a:cubicBezTo>
                  <a:pt x="3190" y="17242"/>
                  <a:pt x="3174" y="17229"/>
                  <a:pt x="3162" y="17229"/>
                </a:cubicBezTo>
                <a:cubicBezTo>
                  <a:pt x="3137" y="17229"/>
                  <a:pt x="3157" y="17427"/>
                  <a:pt x="3186" y="17467"/>
                </a:cubicBezTo>
                <a:cubicBezTo>
                  <a:pt x="3205" y="17493"/>
                  <a:pt x="3202" y="17527"/>
                  <a:pt x="3171" y="17582"/>
                </a:cubicBezTo>
                <a:cubicBezTo>
                  <a:pt x="3141" y="17636"/>
                  <a:pt x="3083" y="17710"/>
                  <a:pt x="2991" y="17815"/>
                </a:cubicBezTo>
                <a:cubicBezTo>
                  <a:pt x="2886" y="17934"/>
                  <a:pt x="2735" y="18113"/>
                  <a:pt x="2656" y="18212"/>
                </a:cubicBezTo>
                <a:cubicBezTo>
                  <a:pt x="2577" y="18310"/>
                  <a:pt x="2496" y="18398"/>
                  <a:pt x="2476" y="18408"/>
                </a:cubicBezTo>
                <a:cubicBezTo>
                  <a:pt x="2449" y="18421"/>
                  <a:pt x="2438" y="18458"/>
                  <a:pt x="2438" y="18531"/>
                </a:cubicBezTo>
                <a:cubicBezTo>
                  <a:pt x="2438" y="18594"/>
                  <a:pt x="2414" y="18694"/>
                  <a:pt x="2376" y="18782"/>
                </a:cubicBezTo>
                <a:cubicBezTo>
                  <a:pt x="2343" y="18860"/>
                  <a:pt x="2300" y="18987"/>
                  <a:pt x="2265" y="19104"/>
                </a:cubicBezTo>
                <a:cubicBezTo>
                  <a:pt x="2230" y="19221"/>
                  <a:pt x="2204" y="19328"/>
                  <a:pt x="2204" y="19361"/>
                </a:cubicBezTo>
                <a:cubicBezTo>
                  <a:pt x="2204" y="19383"/>
                  <a:pt x="2255" y="19506"/>
                  <a:pt x="2319" y="19636"/>
                </a:cubicBezTo>
                <a:cubicBezTo>
                  <a:pt x="2392" y="19784"/>
                  <a:pt x="2440" y="19916"/>
                  <a:pt x="2450" y="19994"/>
                </a:cubicBezTo>
                <a:cubicBezTo>
                  <a:pt x="2461" y="20089"/>
                  <a:pt x="2476" y="20124"/>
                  <a:pt x="2515" y="20144"/>
                </a:cubicBezTo>
                <a:cubicBezTo>
                  <a:pt x="2544" y="20158"/>
                  <a:pt x="2566" y="20186"/>
                  <a:pt x="2566" y="20206"/>
                </a:cubicBezTo>
                <a:cubicBezTo>
                  <a:pt x="2565" y="20267"/>
                  <a:pt x="2553" y="20383"/>
                  <a:pt x="2536" y="20501"/>
                </a:cubicBezTo>
                <a:cubicBezTo>
                  <a:pt x="2520" y="20621"/>
                  <a:pt x="2499" y="20742"/>
                  <a:pt x="2481" y="20816"/>
                </a:cubicBezTo>
                <a:cubicBezTo>
                  <a:pt x="2470" y="20861"/>
                  <a:pt x="2459" y="20926"/>
                  <a:pt x="2451" y="20999"/>
                </a:cubicBezTo>
                <a:cubicBezTo>
                  <a:pt x="2436" y="21145"/>
                  <a:pt x="2428" y="21324"/>
                  <a:pt x="2431" y="21443"/>
                </a:cubicBezTo>
                <a:cubicBezTo>
                  <a:pt x="2433" y="21502"/>
                  <a:pt x="2438" y="21547"/>
                  <a:pt x="2446" y="21564"/>
                </a:cubicBezTo>
                <a:cubicBezTo>
                  <a:pt x="2449" y="21571"/>
                  <a:pt x="2572" y="21578"/>
                  <a:pt x="2875" y="21583"/>
                </a:cubicBezTo>
                <a:cubicBezTo>
                  <a:pt x="2876" y="21583"/>
                  <a:pt x="2875" y="21583"/>
                  <a:pt x="2876" y="21583"/>
                </a:cubicBezTo>
                <a:cubicBezTo>
                  <a:pt x="3179" y="21587"/>
                  <a:pt x="3661" y="21590"/>
                  <a:pt x="4381" y="21593"/>
                </a:cubicBezTo>
                <a:cubicBezTo>
                  <a:pt x="5822" y="21598"/>
                  <a:pt x="8214" y="21600"/>
                  <a:pt x="12031" y="21600"/>
                </a:cubicBezTo>
                <a:lnTo>
                  <a:pt x="21600" y="21600"/>
                </a:lnTo>
                <a:lnTo>
                  <a:pt x="21600" y="10799"/>
                </a:lnTo>
                <a:lnTo>
                  <a:pt x="21600" y="0"/>
                </a:lnTo>
                <a:lnTo>
                  <a:pt x="8479" y="0"/>
                </a:lnTo>
                <a:close/>
                <a:moveTo>
                  <a:pt x="12308" y="3464"/>
                </a:moveTo>
                <a:lnTo>
                  <a:pt x="12415" y="3527"/>
                </a:lnTo>
                <a:cubicBezTo>
                  <a:pt x="12474" y="3562"/>
                  <a:pt x="12532" y="3609"/>
                  <a:pt x="12544" y="3631"/>
                </a:cubicBezTo>
                <a:cubicBezTo>
                  <a:pt x="12582" y="3697"/>
                  <a:pt x="12661" y="3973"/>
                  <a:pt x="12661" y="4039"/>
                </a:cubicBezTo>
                <a:cubicBezTo>
                  <a:pt x="12661" y="4189"/>
                  <a:pt x="12542" y="4368"/>
                  <a:pt x="12170" y="4783"/>
                </a:cubicBezTo>
                <a:lnTo>
                  <a:pt x="11796" y="5199"/>
                </a:lnTo>
                <a:lnTo>
                  <a:pt x="11635" y="5620"/>
                </a:lnTo>
                <a:lnTo>
                  <a:pt x="11474" y="6043"/>
                </a:lnTo>
                <a:lnTo>
                  <a:pt x="11378" y="6034"/>
                </a:lnTo>
                <a:cubicBezTo>
                  <a:pt x="11257" y="6022"/>
                  <a:pt x="11233" y="6000"/>
                  <a:pt x="11013" y="5709"/>
                </a:cubicBezTo>
                <a:cubicBezTo>
                  <a:pt x="10914" y="5578"/>
                  <a:pt x="10767" y="5396"/>
                  <a:pt x="10687" y="5304"/>
                </a:cubicBezTo>
                <a:lnTo>
                  <a:pt x="10543" y="5138"/>
                </a:lnTo>
                <a:lnTo>
                  <a:pt x="10230" y="5070"/>
                </a:lnTo>
                <a:lnTo>
                  <a:pt x="9918" y="5003"/>
                </a:lnTo>
                <a:lnTo>
                  <a:pt x="9687" y="5157"/>
                </a:lnTo>
                <a:cubicBezTo>
                  <a:pt x="9492" y="5288"/>
                  <a:pt x="9439" y="5341"/>
                  <a:pt x="9335" y="5499"/>
                </a:cubicBezTo>
                <a:cubicBezTo>
                  <a:pt x="9267" y="5601"/>
                  <a:pt x="9202" y="5676"/>
                  <a:pt x="9191" y="5667"/>
                </a:cubicBezTo>
                <a:cubicBezTo>
                  <a:pt x="9180" y="5657"/>
                  <a:pt x="9175" y="5593"/>
                  <a:pt x="9181" y="5522"/>
                </a:cubicBezTo>
                <a:lnTo>
                  <a:pt x="9192" y="5393"/>
                </a:lnTo>
                <a:lnTo>
                  <a:pt x="9053" y="5407"/>
                </a:lnTo>
                <a:lnTo>
                  <a:pt x="8915" y="5422"/>
                </a:lnTo>
                <a:lnTo>
                  <a:pt x="8738" y="5647"/>
                </a:lnTo>
                <a:cubicBezTo>
                  <a:pt x="8640" y="5770"/>
                  <a:pt x="8559" y="5894"/>
                  <a:pt x="8558" y="5921"/>
                </a:cubicBezTo>
                <a:cubicBezTo>
                  <a:pt x="8554" y="5982"/>
                  <a:pt x="8531" y="5982"/>
                  <a:pt x="8843" y="5917"/>
                </a:cubicBezTo>
                <a:cubicBezTo>
                  <a:pt x="8985" y="5887"/>
                  <a:pt x="9106" y="5868"/>
                  <a:pt x="9114" y="5874"/>
                </a:cubicBezTo>
                <a:cubicBezTo>
                  <a:pt x="9121" y="5880"/>
                  <a:pt x="9101" y="6022"/>
                  <a:pt x="9070" y="6189"/>
                </a:cubicBezTo>
                <a:lnTo>
                  <a:pt x="9015" y="6492"/>
                </a:lnTo>
                <a:lnTo>
                  <a:pt x="9109" y="6851"/>
                </a:lnTo>
                <a:cubicBezTo>
                  <a:pt x="9172" y="7093"/>
                  <a:pt x="9219" y="7230"/>
                  <a:pt x="9255" y="7271"/>
                </a:cubicBezTo>
                <a:lnTo>
                  <a:pt x="9309" y="7331"/>
                </a:lnTo>
                <a:lnTo>
                  <a:pt x="9170" y="7452"/>
                </a:lnTo>
                <a:cubicBezTo>
                  <a:pt x="9083" y="7528"/>
                  <a:pt x="9000" y="7632"/>
                  <a:pt x="8943" y="7736"/>
                </a:cubicBezTo>
                <a:cubicBezTo>
                  <a:pt x="8894" y="7827"/>
                  <a:pt x="8803" y="7954"/>
                  <a:pt x="8741" y="8020"/>
                </a:cubicBezTo>
                <a:cubicBezTo>
                  <a:pt x="8570" y="8202"/>
                  <a:pt x="8484" y="8333"/>
                  <a:pt x="8446" y="8466"/>
                </a:cubicBezTo>
                <a:cubicBezTo>
                  <a:pt x="8412" y="8581"/>
                  <a:pt x="8406" y="8586"/>
                  <a:pt x="8317" y="8590"/>
                </a:cubicBezTo>
                <a:cubicBezTo>
                  <a:pt x="8265" y="8591"/>
                  <a:pt x="8175" y="8584"/>
                  <a:pt x="8116" y="8574"/>
                </a:cubicBezTo>
                <a:lnTo>
                  <a:pt x="8009" y="8557"/>
                </a:lnTo>
                <a:lnTo>
                  <a:pt x="8018" y="8082"/>
                </a:lnTo>
                <a:cubicBezTo>
                  <a:pt x="8023" y="7773"/>
                  <a:pt x="8017" y="7589"/>
                  <a:pt x="8002" y="7551"/>
                </a:cubicBezTo>
                <a:cubicBezTo>
                  <a:pt x="7989" y="7519"/>
                  <a:pt x="7877" y="7378"/>
                  <a:pt x="7753" y="7240"/>
                </a:cubicBezTo>
                <a:lnTo>
                  <a:pt x="7528" y="6989"/>
                </a:lnTo>
                <a:lnTo>
                  <a:pt x="7589" y="6901"/>
                </a:lnTo>
                <a:cubicBezTo>
                  <a:pt x="7690" y="6755"/>
                  <a:pt x="7806" y="6441"/>
                  <a:pt x="7806" y="6310"/>
                </a:cubicBezTo>
                <a:cubicBezTo>
                  <a:pt x="7806" y="6246"/>
                  <a:pt x="7829" y="6090"/>
                  <a:pt x="7857" y="5962"/>
                </a:cubicBezTo>
                <a:cubicBezTo>
                  <a:pt x="7884" y="5834"/>
                  <a:pt x="7918" y="5677"/>
                  <a:pt x="7930" y="5614"/>
                </a:cubicBezTo>
                <a:cubicBezTo>
                  <a:pt x="7943" y="5552"/>
                  <a:pt x="7976" y="5417"/>
                  <a:pt x="8004" y="5315"/>
                </a:cubicBezTo>
                <a:lnTo>
                  <a:pt x="8054" y="5128"/>
                </a:lnTo>
                <a:lnTo>
                  <a:pt x="8384" y="5125"/>
                </a:lnTo>
                <a:cubicBezTo>
                  <a:pt x="8566" y="5123"/>
                  <a:pt x="8797" y="5103"/>
                  <a:pt x="8898" y="5081"/>
                </a:cubicBezTo>
                <a:cubicBezTo>
                  <a:pt x="9062" y="5044"/>
                  <a:pt x="9099" y="5023"/>
                  <a:pt x="9248" y="4884"/>
                </a:cubicBezTo>
                <a:cubicBezTo>
                  <a:pt x="9432" y="4713"/>
                  <a:pt x="9688" y="4409"/>
                  <a:pt x="9689" y="4360"/>
                </a:cubicBezTo>
                <a:cubicBezTo>
                  <a:pt x="9690" y="4342"/>
                  <a:pt x="9737" y="4257"/>
                  <a:pt x="9795" y="4171"/>
                </a:cubicBezTo>
                <a:lnTo>
                  <a:pt x="9900" y="4015"/>
                </a:lnTo>
                <a:lnTo>
                  <a:pt x="10136" y="4119"/>
                </a:lnTo>
                <a:lnTo>
                  <a:pt x="10371" y="4223"/>
                </a:lnTo>
                <a:lnTo>
                  <a:pt x="10566" y="4157"/>
                </a:lnTo>
                <a:lnTo>
                  <a:pt x="10760" y="4091"/>
                </a:lnTo>
                <a:lnTo>
                  <a:pt x="10777" y="4152"/>
                </a:lnTo>
                <a:cubicBezTo>
                  <a:pt x="10787" y="4186"/>
                  <a:pt x="10821" y="4312"/>
                  <a:pt x="10853" y="4433"/>
                </a:cubicBezTo>
                <a:cubicBezTo>
                  <a:pt x="10905" y="4629"/>
                  <a:pt x="10918" y="4653"/>
                  <a:pt x="10976" y="4669"/>
                </a:cubicBezTo>
                <a:cubicBezTo>
                  <a:pt x="11110" y="4705"/>
                  <a:pt x="11153" y="4691"/>
                  <a:pt x="11178" y="4604"/>
                </a:cubicBezTo>
                <a:cubicBezTo>
                  <a:pt x="11194" y="4547"/>
                  <a:pt x="11247" y="4484"/>
                  <a:pt x="11352" y="4401"/>
                </a:cubicBezTo>
                <a:cubicBezTo>
                  <a:pt x="11496" y="4287"/>
                  <a:pt x="11505" y="4275"/>
                  <a:pt x="11518" y="4156"/>
                </a:cubicBezTo>
                <a:cubicBezTo>
                  <a:pt x="11535" y="4005"/>
                  <a:pt x="11572" y="3958"/>
                  <a:pt x="11666" y="3966"/>
                </a:cubicBezTo>
                <a:cubicBezTo>
                  <a:pt x="11726" y="3971"/>
                  <a:pt x="11749" y="3954"/>
                  <a:pt x="11813" y="3855"/>
                </a:cubicBezTo>
                <a:cubicBezTo>
                  <a:pt x="11916" y="3694"/>
                  <a:pt x="11973" y="3642"/>
                  <a:pt x="12004" y="3682"/>
                </a:cubicBezTo>
                <a:cubicBezTo>
                  <a:pt x="12048" y="3741"/>
                  <a:pt x="12106" y="3716"/>
                  <a:pt x="12207" y="3590"/>
                </a:cubicBezTo>
                <a:lnTo>
                  <a:pt x="12308" y="3464"/>
                </a:lnTo>
                <a:close/>
                <a:moveTo>
                  <a:pt x="10394" y="4686"/>
                </a:moveTo>
                <a:cubicBezTo>
                  <a:pt x="10382" y="4686"/>
                  <a:pt x="10373" y="4705"/>
                  <a:pt x="10373" y="4729"/>
                </a:cubicBezTo>
                <a:cubicBezTo>
                  <a:pt x="10373" y="4752"/>
                  <a:pt x="10382" y="4772"/>
                  <a:pt x="10394" y="4772"/>
                </a:cubicBezTo>
                <a:cubicBezTo>
                  <a:pt x="10405" y="4772"/>
                  <a:pt x="10415" y="4752"/>
                  <a:pt x="10415" y="4729"/>
                </a:cubicBezTo>
                <a:cubicBezTo>
                  <a:pt x="10415" y="4705"/>
                  <a:pt x="10405" y="4686"/>
                  <a:pt x="10394" y="4686"/>
                </a:cubicBezTo>
                <a:close/>
                <a:moveTo>
                  <a:pt x="18073" y="8601"/>
                </a:moveTo>
                <a:cubicBezTo>
                  <a:pt x="18280" y="8601"/>
                  <a:pt x="18455" y="8607"/>
                  <a:pt x="18462" y="8617"/>
                </a:cubicBezTo>
                <a:cubicBezTo>
                  <a:pt x="18470" y="8627"/>
                  <a:pt x="18462" y="8672"/>
                  <a:pt x="18445" y="8716"/>
                </a:cubicBezTo>
                <a:cubicBezTo>
                  <a:pt x="18428" y="8760"/>
                  <a:pt x="18392" y="8936"/>
                  <a:pt x="18365" y="9106"/>
                </a:cubicBezTo>
                <a:cubicBezTo>
                  <a:pt x="18331" y="9322"/>
                  <a:pt x="18306" y="9415"/>
                  <a:pt x="18284" y="9417"/>
                </a:cubicBezTo>
                <a:cubicBezTo>
                  <a:pt x="18196" y="9426"/>
                  <a:pt x="18131" y="9389"/>
                  <a:pt x="18077" y="9297"/>
                </a:cubicBezTo>
                <a:cubicBezTo>
                  <a:pt x="18045" y="9242"/>
                  <a:pt x="17912" y="9099"/>
                  <a:pt x="17783" y="8980"/>
                </a:cubicBezTo>
                <a:cubicBezTo>
                  <a:pt x="17654" y="8860"/>
                  <a:pt x="17539" y="8752"/>
                  <a:pt x="17528" y="8739"/>
                </a:cubicBezTo>
                <a:cubicBezTo>
                  <a:pt x="17517" y="8726"/>
                  <a:pt x="17550" y="8691"/>
                  <a:pt x="17603" y="8659"/>
                </a:cubicBezTo>
                <a:cubicBezTo>
                  <a:pt x="17686" y="8609"/>
                  <a:pt x="17743" y="8602"/>
                  <a:pt x="18073" y="8601"/>
                </a:cubicBezTo>
                <a:close/>
                <a:moveTo>
                  <a:pt x="10026" y="10620"/>
                </a:moveTo>
                <a:lnTo>
                  <a:pt x="10094" y="10780"/>
                </a:lnTo>
                <a:cubicBezTo>
                  <a:pt x="10131" y="10867"/>
                  <a:pt x="10172" y="10950"/>
                  <a:pt x="10187" y="10965"/>
                </a:cubicBezTo>
                <a:cubicBezTo>
                  <a:pt x="10201" y="10980"/>
                  <a:pt x="10289" y="11015"/>
                  <a:pt x="10383" y="11043"/>
                </a:cubicBezTo>
                <a:cubicBezTo>
                  <a:pt x="10477" y="11070"/>
                  <a:pt x="10561" y="11099"/>
                  <a:pt x="10570" y="11110"/>
                </a:cubicBezTo>
                <a:cubicBezTo>
                  <a:pt x="10578" y="11120"/>
                  <a:pt x="10424" y="11450"/>
                  <a:pt x="10230" y="11842"/>
                </a:cubicBezTo>
                <a:cubicBezTo>
                  <a:pt x="9938" y="12433"/>
                  <a:pt x="9838" y="12610"/>
                  <a:pt x="9658" y="12858"/>
                </a:cubicBezTo>
                <a:cubicBezTo>
                  <a:pt x="9493" y="13084"/>
                  <a:pt x="9407" y="13231"/>
                  <a:pt x="9306" y="13462"/>
                </a:cubicBezTo>
                <a:cubicBezTo>
                  <a:pt x="9179" y="13752"/>
                  <a:pt x="9170" y="13785"/>
                  <a:pt x="9131" y="14102"/>
                </a:cubicBezTo>
                <a:cubicBezTo>
                  <a:pt x="9109" y="14286"/>
                  <a:pt x="9097" y="14471"/>
                  <a:pt x="9104" y="14512"/>
                </a:cubicBezTo>
                <a:cubicBezTo>
                  <a:pt x="9112" y="14553"/>
                  <a:pt x="9169" y="14768"/>
                  <a:pt x="9232" y="14992"/>
                </a:cubicBezTo>
                <a:cubicBezTo>
                  <a:pt x="9294" y="15216"/>
                  <a:pt x="9346" y="15412"/>
                  <a:pt x="9346" y="15426"/>
                </a:cubicBezTo>
                <a:cubicBezTo>
                  <a:pt x="9346" y="15441"/>
                  <a:pt x="9274" y="15521"/>
                  <a:pt x="9187" y="15601"/>
                </a:cubicBezTo>
                <a:cubicBezTo>
                  <a:pt x="9081" y="15699"/>
                  <a:pt x="9021" y="15775"/>
                  <a:pt x="9006" y="15830"/>
                </a:cubicBezTo>
                <a:cubicBezTo>
                  <a:pt x="8994" y="15876"/>
                  <a:pt x="8981" y="15914"/>
                  <a:pt x="8976" y="15914"/>
                </a:cubicBezTo>
                <a:cubicBezTo>
                  <a:pt x="8971" y="15914"/>
                  <a:pt x="8942" y="15865"/>
                  <a:pt x="8912" y="15804"/>
                </a:cubicBezTo>
                <a:cubicBezTo>
                  <a:pt x="8882" y="15743"/>
                  <a:pt x="8811" y="15617"/>
                  <a:pt x="8754" y="15525"/>
                </a:cubicBezTo>
                <a:cubicBezTo>
                  <a:pt x="8652" y="15358"/>
                  <a:pt x="8651" y="15356"/>
                  <a:pt x="8651" y="15143"/>
                </a:cubicBezTo>
                <a:cubicBezTo>
                  <a:pt x="8651" y="14940"/>
                  <a:pt x="8647" y="14924"/>
                  <a:pt x="8581" y="14833"/>
                </a:cubicBezTo>
                <a:cubicBezTo>
                  <a:pt x="8543" y="14780"/>
                  <a:pt x="8496" y="14700"/>
                  <a:pt x="8476" y="14655"/>
                </a:cubicBezTo>
                <a:cubicBezTo>
                  <a:pt x="8444" y="14584"/>
                  <a:pt x="8272" y="14457"/>
                  <a:pt x="8206" y="14457"/>
                </a:cubicBezTo>
                <a:cubicBezTo>
                  <a:pt x="8194" y="14457"/>
                  <a:pt x="8166" y="14436"/>
                  <a:pt x="8145" y="14410"/>
                </a:cubicBezTo>
                <a:cubicBezTo>
                  <a:pt x="8110" y="14368"/>
                  <a:pt x="8089" y="14367"/>
                  <a:pt x="7940" y="14401"/>
                </a:cubicBezTo>
                <a:cubicBezTo>
                  <a:pt x="7796" y="14434"/>
                  <a:pt x="7765" y="14452"/>
                  <a:pt x="7711" y="14534"/>
                </a:cubicBezTo>
                <a:cubicBezTo>
                  <a:pt x="7652" y="14623"/>
                  <a:pt x="7646" y="14626"/>
                  <a:pt x="7600" y="14586"/>
                </a:cubicBezTo>
                <a:cubicBezTo>
                  <a:pt x="7551" y="14543"/>
                  <a:pt x="7511" y="14552"/>
                  <a:pt x="7389" y="14629"/>
                </a:cubicBezTo>
                <a:cubicBezTo>
                  <a:pt x="7329" y="14667"/>
                  <a:pt x="7120" y="14711"/>
                  <a:pt x="7085" y="14694"/>
                </a:cubicBezTo>
                <a:cubicBezTo>
                  <a:pt x="7056" y="14679"/>
                  <a:pt x="6951" y="14428"/>
                  <a:pt x="6951" y="14373"/>
                </a:cubicBezTo>
                <a:cubicBezTo>
                  <a:pt x="6951" y="14357"/>
                  <a:pt x="7006" y="14307"/>
                  <a:pt x="7074" y="14261"/>
                </a:cubicBezTo>
                <a:cubicBezTo>
                  <a:pt x="7171" y="14195"/>
                  <a:pt x="7229" y="14123"/>
                  <a:pt x="7349" y="13924"/>
                </a:cubicBezTo>
                <a:cubicBezTo>
                  <a:pt x="7432" y="13785"/>
                  <a:pt x="7509" y="13639"/>
                  <a:pt x="7518" y="13600"/>
                </a:cubicBezTo>
                <a:cubicBezTo>
                  <a:pt x="7543" y="13489"/>
                  <a:pt x="7571" y="13457"/>
                  <a:pt x="7643" y="13456"/>
                </a:cubicBezTo>
                <a:cubicBezTo>
                  <a:pt x="7680" y="13456"/>
                  <a:pt x="7788" y="13432"/>
                  <a:pt x="7883" y="13403"/>
                </a:cubicBezTo>
                <a:cubicBezTo>
                  <a:pt x="8106" y="13336"/>
                  <a:pt x="8298" y="13162"/>
                  <a:pt x="8432" y="12905"/>
                </a:cubicBezTo>
                <a:cubicBezTo>
                  <a:pt x="8505" y="12765"/>
                  <a:pt x="8538" y="12725"/>
                  <a:pt x="8591" y="12714"/>
                </a:cubicBezTo>
                <a:cubicBezTo>
                  <a:pt x="8634" y="12705"/>
                  <a:pt x="8724" y="12626"/>
                  <a:pt x="8838" y="12496"/>
                </a:cubicBezTo>
                <a:cubicBezTo>
                  <a:pt x="8995" y="12319"/>
                  <a:pt x="9036" y="12252"/>
                  <a:pt x="9161" y="11965"/>
                </a:cubicBezTo>
                <a:cubicBezTo>
                  <a:pt x="9274" y="11703"/>
                  <a:pt x="9304" y="11610"/>
                  <a:pt x="9305" y="11510"/>
                </a:cubicBezTo>
                <a:cubicBezTo>
                  <a:pt x="9309" y="11269"/>
                  <a:pt x="9320" y="11252"/>
                  <a:pt x="9514" y="11155"/>
                </a:cubicBezTo>
                <a:cubicBezTo>
                  <a:pt x="9671" y="11076"/>
                  <a:pt x="9711" y="11040"/>
                  <a:pt x="9859" y="10843"/>
                </a:cubicBezTo>
                <a:lnTo>
                  <a:pt x="10026" y="10620"/>
                </a:lnTo>
                <a:close/>
                <a:moveTo>
                  <a:pt x="16311" y="12029"/>
                </a:moveTo>
                <a:cubicBezTo>
                  <a:pt x="16352" y="12029"/>
                  <a:pt x="16849" y="12365"/>
                  <a:pt x="16932" y="12448"/>
                </a:cubicBezTo>
                <a:cubicBezTo>
                  <a:pt x="17028" y="12544"/>
                  <a:pt x="17159" y="12600"/>
                  <a:pt x="17287" y="12600"/>
                </a:cubicBezTo>
                <a:cubicBezTo>
                  <a:pt x="17362" y="12600"/>
                  <a:pt x="17421" y="12621"/>
                  <a:pt x="17484" y="12670"/>
                </a:cubicBezTo>
                <a:cubicBezTo>
                  <a:pt x="17564" y="12733"/>
                  <a:pt x="17575" y="12755"/>
                  <a:pt x="17587" y="12874"/>
                </a:cubicBezTo>
                <a:cubicBezTo>
                  <a:pt x="17595" y="12947"/>
                  <a:pt x="17601" y="13050"/>
                  <a:pt x="17601" y="13101"/>
                </a:cubicBezTo>
                <a:cubicBezTo>
                  <a:pt x="17601" y="13176"/>
                  <a:pt x="17620" y="13215"/>
                  <a:pt x="17700" y="13306"/>
                </a:cubicBezTo>
                <a:cubicBezTo>
                  <a:pt x="17797" y="13415"/>
                  <a:pt x="17799" y="13420"/>
                  <a:pt x="17809" y="13615"/>
                </a:cubicBezTo>
                <a:cubicBezTo>
                  <a:pt x="17815" y="13724"/>
                  <a:pt x="17809" y="13889"/>
                  <a:pt x="17796" y="13982"/>
                </a:cubicBezTo>
                <a:cubicBezTo>
                  <a:pt x="17777" y="14120"/>
                  <a:pt x="17758" y="14168"/>
                  <a:pt x="17692" y="14248"/>
                </a:cubicBezTo>
                <a:cubicBezTo>
                  <a:pt x="17648" y="14302"/>
                  <a:pt x="17574" y="14370"/>
                  <a:pt x="17527" y="14401"/>
                </a:cubicBezTo>
                <a:cubicBezTo>
                  <a:pt x="17480" y="14431"/>
                  <a:pt x="17431" y="14456"/>
                  <a:pt x="17418" y="14456"/>
                </a:cubicBezTo>
                <a:cubicBezTo>
                  <a:pt x="17380" y="14457"/>
                  <a:pt x="17345" y="14392"/>
                  <a:pt x="17345" y="14322"/>
                </a:cubicBezTo>
                <a:cubicBezTo>
                  <a:pt x="17345" y="14218"/>
                  <a:pt x="17254" y="14053"/>
                  <a:pt x="17022" y="13732"/>
                </a:cubicBezTo>
                <a:cubicBezTo>
                  <a:pt x="16820" y="13451"/>
                  <a:pt x="16799" y="13428"/>
                  <a:pt x="16644" y="13354"/>
                </a:cubicBezTo>
                <a:cubicBezTo>
                  <a:pt x="16553" y="13311"/>
                  <a:pt x="16467" y="13264"/>
                  <a:pt x="16454" y="13251"/>
                </a:cubicBezTo>
                <a:cubicBezTo>
                  <a:pt x="16441" y="13238"/>
                  <a:pt x="16418" y="13129"/>
                  <a:pt x="16403" y="13007"/>
                </a:cubicBezTo>
                <a:cubicBezTo>
                  <a:pt x="16371" y="12760"/>
                  <a:pt x="16251" y="12243"/>
                  <a:pt x="16214" y="12193"/>
                </a:cubicBezTo>
                <a:cubicBezTo>
                  <a:pt x="16196" y="12170"/>
                  <a:pt x="16202" y="12143"/>
                  <a:pt x="16236" y="12095"/>
                </a:cubicBezTo>
                <a:cubicBezTo>
                  <a:pt x="16262" y="12059"/>
                  <a:pt x="16295" y="12029"/>
                  <a:pt x="16311" y="12029"/>
                </a:cubicBezTo>
                <a:close/>
                <a:moveTo>
                  <a:pt x="19481" y="13504"/>
                </a:moveTo>
                <a:cubicBezTo>
                  <a:pt x="19493" y="13499"/>
                  <a:pt x="19507" y="13499"/>
                  <a:pt x="19522" y="13505"/>
                </a:cubicBezTo>
                <a:cubicBezTo>
                  <a:pt x="19581" y="13526"/>
                  <a:pt x="19710" y="13847"/>
                  <a:pt x="19731" y="14025"/>
                </a:cubicBezTo>
                <a:cubicBezTo>
                  <a:pt x="19744" y="14133"/>
                  <a:pt x="19754" y="14147"/>
                  <a:pt x="19935" y="14286"/>
                </a:cubicBezTo>
                <a:lnTo>
                  <a:pt x="20124" y="14432"/>
                </a:lnTo>
                <a:lnTo>
                  <a:pt x="20124" y="14594"/>
                </a:lnTo>
                <a:cubicBezTo>
                  <a:pt x="20124" y="14683"/>
                  <a:pt x="20109" y="14840"/>
                  <a:pt x="20092" y="14943"/>
                </a:cubicBezTo>
                <a:cubicBezTo>
                  <a:pt x="20075" y="15045"/>
                  <a:pt x="20062" y="15203"/>
                  <a:pt x="20061" y="15293"/>
                </a:cubicBezTo>
                <a:cubicBezTo>
                  <a:pt x="20060" y="15431"/>
                  <a:pt x="20045" y="15494"/>
                  <a:pt x="19969" y="15683"/>
                </a:cubicBezTo>
                <a:lnTo>
                  <a:pt x="19879" y="15910"/>
                </a:lnTo>
                <a:lnTo>
                  <a:pt x="19917" y="15996"/>
                </a:lnTo>
                <a:lnTo>
                  <a:pt x="19955" y="16082"/>
                </a:lnTo>
                <a:lnTo>
                  <a:pt x="19818" y="16184"/>
                </a:lnTo>
                <a:cubicBezTo>
                  <a:pt x="19744" y="16239"/>
                  <a:pt x="19673" y="16285"/>
                  <a:pt x="19662" y="16285"/>
                </a:cubicBezTo>
                <a:cubicBezTo>
                  <a:pt x="19623" y="16285"/>
                  <a:pt x="19511" y="16100"/>
                  <a:pt x="19475" y="15977"/>
                </a:cubicBezTo>
                <a:cubicBezTo>
                  <a:pt x="19452" y="15896"/>
                  <a:pt x="19441" y="15768"/>
                  <a:pt x="19441" y="15592"/>
                </a:cubicBezTo>
                <a:cubicBezTo>
                  <a:pt x="19440" y="15304"/>
                  <a:pt x="19436" y="15291"/>
                  <a:pt x="19291" y="15043"/>
                </a:cubicBezTo>
                <a:cubicBezTo>
                  <a:pt x="19128" y="14766"/>
                  <a:pt x="19131" y="14795"/>
                  <a:pt x="19225" y="14426"/>
                </a:cubicBezTo>
                <a:cubicBezTo>
                  <a:pt x="19271" y="14247"/>
                  <a:pt x="19333" y="14017"/>
                  <a:pt x="19364" y="13916"/>
                </a:cubicBezTo>
                <a:cubicBezTo>
                  <a:pt x="19394" y="13815"/>
                  <a:pt x="19419" y="13699"/>
                  <a:pt x="19419" y="13658"/>
                </a:cubicBezTo>
                <a:cubicBezTo>
                  <a:pt x="19419" y="13576"/>
                  <a:pt x="19443" y="13518"/>
                  <a:pt x="19481" y="13504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76B9BE-9BBF-8443-A0B1-5ACC99B50F7A}"/>
              </a:ext>
            </a:extLst>
          </p:cNvPr>
          <p:cNvCxnSpPr/>
          <p:nvPr/>
        </p:nvCxnSpPr>
        <p:spPr>
          <a:xfrm>
            <a:off x="502023" y="1395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he data: The diffraction pattern…">
            <a:extLst>
              <a:ext uri="{FF2B5EF4-FFF2-40B4-BE49-F238E27FC236}">
                <a16:creationId xmlns:a16="http://schemas.microsoft.com/office/drawing/2014/main" id="{DDEB1AE3-85AA-544A-A663-DF70F45CE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1736" y="1616273"/>
            <a:ext cx="9810750" cy="4018359"/>
          </a:xfrm>
          <a:prstGeom prst="rect">
            <a:avLst/>
          </a:prstGeom>
        </p:spPr>
        <p:txBody>
          <a:bodyPr/>
          <a:lstStyle/>
          <a:p>
            <a:r>
              <a:rPr dirty="0"/>
              <a:t>The data: The diffraction pattern</a:t>
            </a:r>
          </a:p>
          <a:p>
            <a:r>
              <a:rPr dirty="0"/>
              <a:t>The results: The electron density</a:t>
            </a:r>
          </a:p>
          <a:p>
            <a:r>
              <a:rPr dirty="0"/>
              <a:t>The author's interpretation: The structure</a:t>
            </a:r>
          </a:p>
        </p:txBody>
      </p:sp>
    </p:spTree>
    <p:extLst>
      <p:ext uri="{BB962C8B-B14F-4D97-AF65-F5344CB8AC3E}">
        <p14:creationId xmlns:p14="http://schemas.microsoft.com/office/powerpoint/2010/main" val="6746569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-value and R-free are important factors in reliability"/>
          <p:cNvSpPr txBox="1">
            <a:spLocks noGrp="1"/>
          </p:cNvSpPr>
          <p:nvPr>
            <p:ph type="title"/>
          </p:nvPr>
        </p:nvSpPr>
        <p:spPr>
          <a:xfrm>
            <a:off x="1525346" y="0"/>
            <a:ext cx="9117211" cy="1500188"/>
          </a:xfrm>
          <a:prstGeom prst="rect">
            <a:avLst/>
          </a:prstGeom>
        </p:spPr>
        <p:txBody>
          <a:bodyPr/>
          <a:lstStyle/>
          <a:p>
            <a:r>
              <a:rPr dirty="0"/>
              <a:t>R-value and R-free are important factors in reliability</a:t>
            </a:r>
          </a:p>
        </p:txBody>
      </p:sp>
      <p:sp>
        <p:nvSpPr>
          <p:cNvPr id="192" name="R value: Measures how well simulated diffraction pattern matches experiment…"/>
          <p:cNvSpPr txBox="1">
            <a:spLocks noGrp="1"/>
          </p:cNvSpPr>
          <p:nvPr>
            <p:ph type="body" idx="1"/>
          </p:nvPr>
        </p:nvSpPr>
        <p:spPr>
          <a:xfrm>
            <a:off x="2416969" y="1741289"/>
            <a:ext cx="7358063" cy="4893469"/>
          </a:xfrm>
          <a:prstGeom prst="rect">
            <a:avLst/>
          </a:prstGeom>
        </p:spPr>
        <p:txBody>
          <a:bodyPr/>
          <a:lstStyle/>
          <a:p>
            <a:r>
              <a:t>R value: Measures how well simulated diffraction pattern matches experiment</a:t>
            </a:r>
          </a:p>
          <a:p>
            <a:pPr lvl="1"/>
            <a:r>
              <a:t>Ideal: R=0</a:t>
            </a:r>
          </a:p>
          <a:p>
            <a:pPr lvl="1"/>
            <a:r>
              <a:t>Typical: R~0.2</a:t>
            </a:r>
          </a:p>
          <a:p>
            <a:pPr lvl="1"/>
            <a:r>
              <a:t>Random: R about 0.63</a:t>
            </a:r>
          </a:p>
          <a:p>
            <a:r>
              <a:t>But R value is used in building model, which introduces bias</a:t>
            </a:r>
          </a:p>
          <a:p>
            <a:r>
              <a:t>Better: Use R-free</a:t>
            </a:r>
          </a:p>
          <a:p>
            <a:pPr lvl="1"/>
            <a:r>
              <a:t>R value on 10% of data which is held back and not used in building model. Typically slightly higher, around 0.26</a:t>
            </a:r>
          </a:p>
          <a:p>
            <a:pPr lvl="1"/>
            <a:r>
              <a:t>Big concern if it is ever a lot higher than R -- suggests overfitting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94" name="(Source: PDB)"/>
          <p:cNvSpPr txBox="1"/>
          <p:nvPr/>
        </p:nvSpPr>
        <p:spPr>
          <a:xfrm>
            <a:off x="9292828" y="4799027"/>
            <a:ext cx="134972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sz="1687" dirty="0">
                <a:latin typeface="Times New Roman" panose="02020603050405020304" pitchFamily="18" charset="0"/>
              </a:rPr>
              <a:t>(Source: PDB)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4AF5DA-EF0C-EC4A-AF93-8E63E154BFEB}"/>
              </a:ext>
            </a:extLst>
          </p:cNvPr>
          <p:cNvCxnSpPr/>
          <p:nvPr/>
        </p:nvCxnSpPr>
        <p:spPr>
          <a:xfrm>
            <a:off x="502023" y="164930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A lot of other things can get in the way: How sure are you of what you’re looking at?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A lot of other things can get in the way: How sure are you of what you’re looking at?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05" name="MacPyMOL.png" descr="MacPyMOL.png"/>
          <p:cNvPicPr>
            <a:picLocks noChangeAspect="1"/>
          </p:cNvPicPr>
          <p:nvPr/>
        </p:nvPicPr>
        <p:blipFill>
          <a:blip r:embed="rId3"/>
          <a:srcRect l="2429"/>
          <a:stretch>
            <a:fillRect/>
          </a:stretch>
        </p:blipFill>
        <p:spPr>
          <a:xfrm>
            <a:off x="1524741" y="1651992"/>
            <a:ext cx="4739231" cy="4402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98" extrusionOk="0">
                <a:moveTo>
                  <a:pt x="12303" y="0"/>
                </a:moveTo>
                <a:cubicBezTo>
                  <a:pt x="12045" y="0"/>
                  <a:pt x="12022" y="6"/>
                  <a:pt x="12022" y="72"/>
                </a:cubicBezTo>
                <a:cubicBezTo>
                  <a:pt x="12022" y="115"/>
                  <a:pt x="12117" y="240"/>
                  <a:pt x="12248" y="376"/>
                </a:cubicBezTo>
                <a:cubicBezTo>
                  <a:pt x="12372" y="504"/>
                  <a:pt x="12491" y="610"/>
                  <a:pt x="12513" y="610"/>
                </a:cubicBezTo>
                <a:cubicBezTo>
                  <a:pt x="12534" y="611"/>
                  <a:pt x="12598" y="529"/>
                  <a:pt x="12655" y="430"/>
                </a:cubicBezTo>
                <a:lnTo>
                  <a:pt x="12759" y="249"/>
                </a:lnTo>
                <a:lnTo>
                  <a:pt x="12670" y="124"/>
                </a:lnTo>
                <a:lnTo>
                  <a:pt x="12583" y="0"/>
                </a:lnTo>
                <a:lnTo>
                  <a:pt x="12303" y="0"/>
                </a:lnTo>
                <a:close/>
                <a:moveTo>
                  <a:pt x="16088" y="0"/>
                </a:moveTo>
                <a:cubicBezTo>
                  <a:pt x="15816" y="0"/>
                  <a:pt x="15715" y="15"/>
                  <a:pt x="15610" y="70"/>
                </a:cubicBezTo>
                <a:lnTo>
                  <a:pt x="15478" y="138"/>
                </a:lnTo>
                <a:lnTo>
                  <a:pt x="15417" y="599"/>
                </a:lnTo>
                <a:cubicBezTo>
                  <a:pt x="15261" y="1787"/>
                  <a:pt x="15243" y="2086"/>
                  <a:pt x="15306" y="2334"/>
                </a:cubicBezTo>
                <a:cubicBezTo>
                  <a:pt x="15473" y="2982"/>
                  <a:pt x="15545" y="3434"/>
                  <a:pt x="15585" y="4095"/>
                </a:cubicBezTo>
                <a:cubicBezTo>
                  <a:pt x="15610" y="4510"/>
                  <a:pt x="15587" y="4492"/>
                  <a:pt x="15887" y="4353"/>
                </a:cubicBezTo>
                <a:cubicBezTo>
                  <a:pt x="16022" y="4291"/>
                  <a:pt x="16028" y="4279"/>
                  <a:pt x="16114" y="3971"/>
                </a:cubicBezTo>
                <a:cubicBezTo>
                  <a:pt x="16163" y="3797"/>
                  <a:pt x="16231" y="3564"/>
                  <a:pt x="16266" y="3455"/>
                </a:cubicBezTo>
                <a:cubicBezTo>
                  <a:pt x="16354" y="3173"/>
                  <a:pt x="16520" y="2575"/>
                  <a:pt x="16581" y="2322"/>
                </a:cubicBezTo>
                <a:cubicBezTo>
                  <a:pt x="16740" y="1651"/>
                  <a:pt x="16933" y="791"/>
                  <a:pt x="16932" y="750"/>
                </a:cubicBezTo>
                <a:cubicBezTo>
                  <a:pt x="16932" y="724"/>
                  <a:pt x="16806" y="624"/>
                  <a:pt x="16652" y="530"/>
                </a:cubicBezTo>
                <a:lnTo>
                  <a:pt x="16370" y="358"/>
                </a:lnTo>
                <a:lnTo>
                  <a:pt x="16401" y="242"/>
                </a:lnTo>
                <a:cubicBezTo>
                  <a:pt x="16466" y="-2"/>
                  <a:pt x="16468" y="0"/>
                  <a:pt x="16088" y="0"/>
                </a:cubicBezTo>
                <a:close/>
                <a:moveTo>
                  <a:pt x="6984" y="684"/>
                </a:moveTo>
                <a:cubicBezTo>
                  <a:pt x="6966" y="684"/>
                  <a:pt x="6943" y="711"/>
                  <a:pt x="6932" y="743"/>
                </a:cubicBezTo>
                <a:cubicBezTo>
                  <a:pt x="6913" y="797"/>
                  <a:pt x="6904" y="796"/>
                  <a:pt x="6844" y="738"/>
                </a:cubicBezTo>
                <a:cubicBezTo>
                  <a:pt x="6808" y="702"/>
                  <a:pt x="6778" y="690"/>
                  <a:pt x="6778" y="712"/>
                </a:cubicBezTo>
                <a:cubicBezTo>
                  <a:pt x="6778" y="733"/>
                  <a:pt x="6796" y="763"/>
                  <a:pt x="6817" y="777"/>
                </a:cubicBezTo>
                <a:cubicBezTo>
                  <a:pt x="6844" y="795"/>
                  <a:pt x="6839" y="815"/>
                  <a:pt x="6798" y="847"/>
                </a:cubicBezTo>
                <a:cubicBezTo>
                  <a:pt x="6750" y="885"/>
                  <a:pt x="6748" y="905"/>
                  <a:pt x="6783" y="966"/>
                </a:cubicBezTo>
                <a:cubicBezTo>
                  <a:pt x="6820" y="1030"/>
                  <a:pt x="6830" y="1032"/>
                  <a:pt x="6862" y="984"/>
                </a:cubicBezTo>
                <a:cubicBezTo>
                  <a:pt x="6895" y="935"/>
                  <a:pt x="6903" y="935"/>
                  <a:pt x="6942" y="985"/>
                </a:cubicBezTo>
                <a:cubicBezTo>
                  <a:pt x="6966" y="1017"/>
                  <a:pt x="7001" y="1034"/>
                  <a:pt x="7018" y="1022"/>
                </a:cubicBezTo>
                <a:cubicBezTo>
                  <a:pt x="7037" y="1010"/>
                  <a:pt x="7034" y="982"/>
                  <a:pt x="7012" y="954"/>
                </a:cubicBezTo>
                <a:cubicBezTo>
                  <a:pt x="6985" y="919"/>
                  <a:pt x="6985" y="899"/>
                  <a:pt x="7012" y="881"/>
                </a:cubicBezTo>
                <a:cubicBezTo>
                  <a:pt x="7038" y="864"/>
                  <a:pt x="7038" y="843"/>
                  <a:pt x="7010" y="807"/>
                </a:cubicBezTo>
                <a:cubicBezTo>
                  <a:pt x="6990" y="780"/>
                  <a:pt x="6982" y="742"/>
                  <a:pt x="6994" y="721"/>
                </a:cubicBezTo>
                <a:cubicBezTo>
                  <a:pt x="7006" y="701"/>
                  <a:pt x="7001" y="684"/>
                  <a:pt x="6984" y="684"/>
                </a:cubicBezTo>
                <a:close/>
                <a:moveTo>
                  <a:pt x="20787" y="1640"/>
                </a:moveTo>
                <a:cubicBezTo>
                  <a:pt x="20672" y="1636"/>
                  <a:pt x="20530" y="1742"/>
                  <a:pt x="20294" y="1990"/>
                </a:cubicBezTo>
                <a:cubicBezTo>
                  <a:pt x="20140" y="2153"/>
                  <a:pt x="19974" y="2362"/>
                  <a:pt x="19924" y="2456"/>
                </a:cubicBezTo>
                <a:cubicBezTo>
                  <a:pt x="19844" y="2607"/>
                  <a:pt x="19638" y="3286"/>
                  <a:pt x="19638" y="3400"/>
                </a:cubicBezTo>
                <a:cubicBezTo>
                  <a:pt x="19638" y="3486"/>
                  <a:pt x="19266" y="4519"/>
                  <a:pt x="19165" y="4713"/>
                </a:cubicBezTo>
                <a:cubicBezTo>
                  <a:pt x="19009" y="5014"/>
                  <a:pt x="18752" y="5308"/>
                  <a:pt x="18554" y="5413"/>
                </a:cubicBezTo>
                <a:cubicBezTo>
                  <a:pt x="18165" y="5618"/>
                  <a:pt x="17760" y="5734"/>
                  <a:pt x="17283" y="5777"/>
                </a:cubicBezTo>
                <a:cubicBezTo>
                  <a:pt x="16346" y="5862"/>
                  <a:pt x="15645" y="6333"/>
                  <a:pt x="15435" y="7020"/>
                </a:cubicBezTo>
                <a:cubicBezTo>
                  <a:pt x="15367" y="7240"/>
                  <a:pt x="15363" y="7316"/>
                  <a:pt x="15371" y="8136"/>
                </a:cubicBezTo>
                <a:lnTo>
                  <a:pt x="15380" y="9016"/>
                </a:lnTo>
                <a:lnTo>
                  <a:pt x="15286" y="9230"/>
                </a:lnTo>
                <a:cubicBezTo>
                  <a:pt x="15228" y="9362"/>
                  <a:pt x="15117" y="9521"/>
                  <a:pt x="14994" y="9649"/>
                </a:cubicBezTo>
                <a:cubicBezTo>
                  <a:pt x="14781" y="9870"/>
                  <a:pt x="14751" y="9955"/>
                  <a:pt x="14871" y="10003"/>
                </a:cubicBezTo>
                <a:cubicBezTo>
                  <a:pt x="14975" y="10046"/>
                  <a:pt x="15166" y="9925"/>
                  <a:pt x="15337" y="9708"/>
                </a:cubicBezTo>
                <a:cubicBezTo>
                  <a:pt x="15459" y="9552"/>
                  <a:pt x="15478" y="9540"/>
                  <a:pt x="15524" y="9589"/>
                </a:cubicBezTo>
                <a:cubicBezTo>
                  <a:pt x="15569" y="9638"/>
                  <a:pt x="15579" y="9638"/>
                  <a:pt x="15616" y="9583"/>
                </a:cubicBezTo>
                <a:cubicBezTo>
                  <a:pt x="15655" y="9526"/>
                  <a:pt x="15663" y="9526"/>
                  <a:pt x="15728" y="9590"/>
                </a:cubicBezTo>
                <a:cubicBezTo>
                  <a:pt x="15799" y="9659"/>
                  <a:pt x="15873" y="9642"/>
                  <a:pt x="15807" y="9571"/>
                </a:cubicBezTo>
                <a:cubicBezTo>
                  <a:pt x="15786" y="9549"/>
                  <a:pt x="15779" y="9469"/>
                  <a:pt x="15789" y="9383"/>
                </a:cubicBezTo>
                <a:lnTo>
                  <a:pt x="15807" y="9233"/>
                </a:lnTo>
                <a:lnTo>
                  <a:pt x="15734" y="9302"/>
                </a:lnTo>
                <a:cubicBezTo>
                  <a:pt x="15634" y="9398"/>
                  <a:pt x="15572" y="9334"/>
                  <a:pt x="15625" y="9190"/>
                </a:cubicBezTo>
                <a:cubicBezTo>
                  <a:pt x="15706" y="8973"/>
                  <a:pt x="15723" y="8655"/>
                  <a:pt x="15689" y="8072"/>
                </a:cubicBezTo>
                <a:cubicBezTo>
                  <a:pt x="15658" y="7547"/>
                  <a:pt x="15661" y="7459"/>
                  <a:pt x="15714" y="7248"/>
                </a:cubicBezTo>
                <a:cubicBezTo>
                  <a:pt x="15781" y="6981"/>
                  <a:pt x="16014" y="6631"/>
                  <a:pt x="16205" y="6511"/>
                </a:cubicBezTo>
                <a:cubicBezTo>
                  <a:pt x="16604" y="6259"/>
                  <a:pt x="16935" y="6147"/>
                  <a:pt x="17401" y="6102"/>
                </a:cubicBezTo>
                <a:cubicBezTo>
                  <a:pt x="17725" y="6070"/>
                  <a:pt x="18182" y="5962"/>
                  <a:pt x="18383" y="5869"/>
                </a:cubicBezTo>
                <a:cubicBezTo>
                  <a:pt x="18470" y="5829"/>
                  <a:pt x="18566" y="5795"/>
                  <a:pt x="18595" y="5795"/>
                </a:cubicBezTo>
                <a:cubicBezTo>
                  <a:pt x="18625" y="5795"/>
                  <a:pt x="18675" y="5769"/>
                  <a:pt x="18709" y="5736"/>
                </a:cubicBezTo>
                <a:cubicBezTo>
                  <a:pt x="18765" y="5681"/>
                  <a:pt x="18774" y="5681"/>
                  <a:pt x="18837" y="5742"/>
                </a:cubicBezTo>
                <a:cubicBezTo>
                  <a:pt x="18913" y="5816"/>
                  <a:pt x="18969" y="5785"/>
                  <a:pt x="18918" y="5698"/>
                </a:cubicBezTo>
                <a:cubicBezTo>
                  <a:pt x="18891" y="5651"/>
                  <a:pt x="18930" y="5588"/>
                  <a:pt x="19119" y="5380"/>
                </a:cubicBezTo>
                <a:cubicBezTo>
                  <a:pt x="19275" y="5209"/>
                  <a:pt x="19397" y="5032"/>
                  <a:pt x="19480" y="4856"/>
                </a:cubicBezTo>
                <a:cubicBezTo>
                  <a:pt x="19665" y="4460"/>
                  <a:pt x="19889" y="3802"/>
                  <a:pt x="20008" y="3303"/>
                </a:cubicBezTo>
                <a:cubicBezTo>
                  <a:pt x="20130" y="2792"/>
                  <a:pt x="20250" y="2540"/>
                  <a:pt x="20495" y="2282"/>
                </a:cubicBezTo>
                <a:cubicBezTo>
                  <a:pt x="20668" y="2099"/>
                  <a:pt x="20670" y="2099"/>
                  <a:pt x="20736" y="2170"/>
                </a:cubicBezTo>
                <a:cubicBezTo>
                  <a:pt x="20784" y="2221"/>
                  <a:pt x="20826" y="2234"/>
                  <a:pt x="20889" y="2218"/>
                </a:cubicBezTo>
                <a:cubicBezTo>
                  <a:pt x="20970" y="2195"/>
                  <a:pt x="20975" y="2182"/>
                  <a:pt x="20975" y="1966"/>
                </a:cubicBezTo>
                <a:cubicBezTo>
                  <a:pt x="20975" y="1764"/>
                  <a:pt x="20965" y="1729"/>
                  <a:pt x="20895" y="1680"/>
                </a:cubicBezTo>
                <a:cubicBezTo>
                  <a:pt x="20860" y="1655"/>
                  <a:pt x="20825" y="1641"/>
                  <a:pt x="20787" y="1640"/>
                </a:cubicBezTo>
                <a:close/>
                <a:moveTo>
                  <a:pt x="2241" y="1692"/>
                </a:moveTo>
                <a:cubicBezTo>
                  <a:pt x="2224" y="1692"/>
                  <a:pt x="2200" y="1719"/>
                  <a:pt x="2188" y="1752"/>
                </a:cubicBezTo>
                <a:cubicBezTo>
                  <a:pt x="2172" y="1798"/>
                  <a:pt x="2157" y="1802"/>
                  <a:pt x="2127" y="1770"/>
                </a:cubicBezTo>
                <a:cubicBezTo>
                  <a:pt x="2074" y="1712"/>
                  <a:pt x="2024" y="1716"/>
                  <a:pt x="2046" y="1777"/>
                </a:cubicBezTo>
                <a:cubicBezTo>
                  <a:pt x="2055" y="1804"/>
                  <a:pt x="2046" y="1844"/>
                  <a:pt x="2027" y="1866"/>
                </a:cubicBezTo>
                <a:cubicBezTo>
                  <a:pt x="2001" y="1894"/>
                  <a:pt x="2003" y="1920"/>
                  <a:pt x="2034" y="1960"/>
                </a:cubicBezTo>
                <a:cubicBezTo>
                  <a:pt x="2069" y="2006"/>
                  <a:pt x="2087" y="2008"/>
                  <a:pt x="2128" y="1971"/>
                </a:cubicBezTo>
                <a:cubicBezTo>
                  <a:pt x="2170" y="1934"/>
                  <a:pt x="2185" y="1938"/>
                  <a:pt x="2215" y="1989"/>
                </a:cubicBezTo>
                <a:cubicBezTo>
                  <a:pt x="2263" y="2072"/>
                  <a:pt x="2281" y="2068"/>
                  <a:pt x="2259" y="1979"/>
                </a:cubicBezTo>
                <a:cubicBezTo>
                  <a:pt x="2250" y="1940"/>
                  <a:pt x="2256" y="1898"/>
                  <a:pt x="2273" y="1886"/>
                </a:cubicBezTo>
                <a:cubicBezTo>
                  <a:pt x="2293" y="1873"/>
                  <a:pt x="2291" y="1847"/>
                  <a:pt x="2268" y="1816"/>
                </a:cubicBezTo>
                <a:cubicBezTo>
                  <a:pt x="2247" y="1789"/>
                  <a:pt x="2240" y="1749"/>
                  <a:pt x="2251" y="1729"/>
                </a:cubicBezTo>
                <a:cubicBezTo>
                  <a:pt x="2263" y="1708"/>
                  <a:pt x="2259" y="1692"/>
                  <a:pt x="2241" y="1692"/>
                </a:cubicBezTo>
                <a:close/>
                <a:moveTo>
                  <a:pt x="4055" y="1840"/>
                </a:moveTo>
                <a:cubicBezTo>
                  <a:pt x="3320" y="1850"/>
                  <a:pt x="2991" y="1966"/>
                  <a:pt x="2487" y="2397"/>
                </a:cubicBezTo>
                <a:cubicBezTo>
                  <a:pt x="2145" y="2689"/>
                  <a:pt x="1989" y="2886"/>
                  <a:pt x="1751" y="3331"/>
                </a:cubicBezTo>
                <a:cubicBezTo>
                  <a:pt x="1645" y="3528"/>
                  <a:pt x="1515" y="3760"/>
                  <a:pt x="1460" y="3845"/>
                </a:cubicBezTo>
                <a:cubicBezTo>
                  <a:pt x="1405" y="3931"/>
                  <a:pt x="1330" y="4117"/>
                  <a:pt x="1292" y="4259"/>
                </a:cubicBezTo>
                <a:cubicBezTo>
                  <a:pt x="1231" y="4494"/>
                  <a:pt x="1228" y="4543"/>
                  <a:pt x="1266" y="4823"/>
                </a:cubicBezTo>
                <a:cubicBezTo>
                  <a:pt x="1342" y="5392"/>
                  <a:pt x="1695" y="5937"/>
                  <a:pt x="2118" y="6140"/>
                </a:cubicBezTo>
                <a:cubicBezTo>
                  <a:pt x="2306" y="6230"/>
                  <a:pt x="2348" y="6235"/>
                  <a:pt x="2780" y="6232"/>
                </a:cubicBezTo>
                <a:cubicBezTo>
                  <a:pt x="3034" y="6230"/>
                  <a:pt x="3255" y="6220"/>
                  <a:pt x="3270" y="6210"/>
                </a:cubicBezTo>
                <a:cubicBezTo>
                  <a:pt x="3286" y="6199"/>
                  <a:pt x="3378" y="6264"/>
                  <a:pt x="3475" y="6354"/>
                </a:cubicBezTo>
                <a:cubicBezTo>
                  <a:pt x="3572" y="6443"/>
                  <a:pt x="3676" y="6515"/>
                  <a:pt x="3706" y="6515"/>
                </a:cubicBezTo>
                <a:cubicBezTo>
                  <a:pt x="3737" y="6515"/>
                  <a:pt x="3829" y="6568"/>
                  <a:pt x="3909" y="6633"/>
                </a:cubicBezTo>
                <a:cubicBezTo>
                  <a:pt x="3990" y="6698"/>
                  <a:pt x="4092" y="6776"/>
                  <a:pt x="4137" y="6807"/>
                </a:cubicBezTo>
                <a:cubicBezTo>
                  <a:pt x="4209" y="6856"/>
                  <a:pt x="4218" y="6885"/>
                  <a:pt x="4210" y="7059"/>
                </a:cubicBezTo>
                <a:lnTo>
                  <a:pt x="4202" y="7254"/>
                </a:lnTo>
                <a:lnTo>
                  <a:pt x="4599" y="7751"/>
                </a:lnTo>
                <a:lnTo>
                  <a:pt x="4997" y="8248"/>
                </a:lnTo>
                <a:lnTo>
                  <a:pt x="4922" y="8507"/>
                </a:lnTo>
                <a:cubicBezTo>
                  <a:pt x="4881" y="8649"/>
                  <a:pt x="4806" y="8925"/>
                  <a:pt x="4754" y="9119"/>
                </a:cubicBezTo>
                <a:cubicBezTo>
                  <a:pt x="4675" y="9418"/>
                  <a:pt x="4626" y="9525"/>
                  <a:pt x="4434" y="9820"/>
                </a:cubicBezTo>
                <a:cubicBezTo>
                  <a:pt x="4247" y="10107"/>
                  <a:pt x="4207" y="10194"/>
                  <a:pt x="4207" y="10310"/>
                </a:cubicBezTo>
                <a:cubicBezTo>
                  <a:pt x="4206" y="10487"/>
                  <a:pt x="4282" y="10583"/>
                  <a:pt x="4423" y="10583"/>
                </a:cubicBezTo>
                <a:cubicBezTo>
                  <a:pt x="4481" y="10583"/>
                  <a:pt x="4539" y="10592"/>
                  <a:pt x="4550" y="10604"/>
                </a:cubicBezTo>
                <a:cubicBezTo>
                  <a:pt x="4561" y="10616"/>
                  <a:pt x="4496" y="10754"/>
                  <a:pt x="4405" y="10910"/>
                </a:cubicBezTo>
                <a:cubicBezTo>
                  <a:pt x="4197" y="11267"/>
                  <a:pt x="4183" y="11434"/>
                  <a:pt x="4344" y="11613"/>
                </a:cubicBezTo>
                <a:lnTo>
                  <a:pt x="4448" y="11730"/>
                </a:lnTo>
                <a:lnTo>
                  <a:pt x="4379" y="11832"/>
                </a:lnTo>
                <a:cubicBezTo>
                  <a:pt x="4279" y="11984"/>
                  <a:pt x="4153" y="12311"/>
                  <a:pt x="4110" y="12524"/>
                </a:cubicBezTo>
                <a:cubicBezTo>
                  <a:pt x="4062" y="12764"/>
                  <a:pt x="4062" y="13191"/>
                  <a:pt x="4110" y="13434"/>
                </a:cubicBezTo>
                <a:cubicBezTo>
                  <a:pt x="4197" y="13870"/>
                  <a:pt x="4667" y="14335"/>
                  <a:pt x="5217" y="14527"/>
                </a:cubicBezTo>
                <a:cubicBezTo>
                  <a:pt x="5726" y="14705"/>
                  <a:pt x="6491" y="14586"/>
                  <a:pt x="7290" y="14205"/>
                </a:cubicBezTo>
                <a:cubicBezTo>
                  <a:pt x="7901" y="13914"/>
                  <a:pt x="8768" y="13060"/>
                  <a:pt x="8944" y="12577"/>
                </a:cubicBezTo>
                <a:cubicBezTo>
                  <a:pt x="8984" y="12467"/>
                  <a:pt x="9032" y="12396"/>
                  <a:pt x="9071" y="12388"/>
                </a:cubicBezTo>
                <a:cubicBezTo>
                  <a:pt x="9173" y="12367"/>
                  <a:pt x="9624" y="12058"/>
                  <a:pt x="9770" y="11909"/>
                </a:cubicBezTo>
                <a:cubicBezTo>
                  <a:pt x="9863" y="11814"/>
                  <a:pt x="9915" y="11782"/>
                  <a:pt x="9939" y="11808"/>
                </a:cubicBezTo>
                <a:cubicBezTo>
                  <a:pt x="9982" y="11854"/>
                  <a:pt x="11262" y="12275"/>
                  <a:pt x="11360" y="12275"/>
                </a:cubicBezTo>
                <a:cubicBezTo>
                  <a:pt x="11408" y="12275"/>
                  <a:pt x="11577" y="12120"/>
                  <a:pt x="11855" y="11824"/>
                </a:cubicBezTo>
                <a:cubicBezTo>
                  <a:pt x="12087" y="11577"/>
                  <a:pt x="12291" y="11375"/>
                  <a:pt x="12308" y="11375"/>
                </a:cubicBezTo>
                <a:cubicBezTo>
                  <a:pt x="12326" y="11375"/>
                  <a:pt x="12563" y="11464"/>
                  <a:pt x="12835" y="11572"/>
                </a:cubicBezTo>
                <a:cubicBezTo>
                  <a:pt x="13310" y="11762"/>
                  <a:pt x="13467" y="11801"/>
                  <a:pt x="13544" y="11743"/>
                </a:cubicBezTo>
                <a:cubicBezTo>
                  <a:pt x="13571" y="11724"/>
                  <a:pt x="14167" y="11025"/>
                  <a:pt x="14359" y="10789"/>
                </a:cubicBezTo>
                <a:cubicBezTo>
                  <a:pt x="14380" y="10763"/>
                  <a:pt x="15173" y="11097"/>
                  <a:pt x="15252" y="11164"/>
                </a:cubicBezTo>
                <a:cubicBezTo>
                  <a:pt x="15273" y="11183"/>
                  <a:pt x="15390" y="11452"/>
                  <a:pt x="15513" y="11763"/>
                </a:cubicBezTo>
                <a:cubicBezTo>
                  <a:pt x="15636" y="12074"/>
                  <a:pt x="15757" y="12363"/>
                  <a:pt x="15781" y="12405"/>
                </a:cubicBezTo>
                <a:cubicBezTo>
                  <a:pt x="15859" y="12537"/>
                  <a:pt x="15983" y="12543"/>
                  <a:pt x="16198" y="12423"/>
                </a:cubicBezTo>
                <a:cubicBezTo>
                  <a:pt x="16304" y="12363"/>
                  <a:pt x="16400" y="12324"/>
                  <a:pt x="16412" y="12336"/>
                </a:cubicBezTo>
                <a:cubicBezTo>
                  <a:pt x="16423" y="12349"/>
                  <a:pt x="16432" y="12440"/>
                  <a:pt x="16432" y="12539"/>
                </a:cubicBezTo>
                <a:cubicBezTo>
                  <a:pt x="16432" y="12762"/>
                  <a:pt x="16522" y="12887"/>
                  <a:pt x="16683" y="12887"/>
                </a:cubicBezTo>
                <a:cubicBezTo>
                  <a:pt x="16861" y="12887"/>
                  <a:pt x="16893" y="12810"/>
                  <a:pt x="16919" y="12328"/>
                </a:cubicBezTo>
                <a:lnTo>
                  <a:pt x="16941" y="11897"/>
                </a:lnTo>
                <a:lnTo>
                  <a:pt x="17225" y="11340"/>
                </a:lnTo>
                <a:cubicBezTo>
                  <a:pt x="17381" y="11033"/>
                  <a:pt x="17516" y="10729"/>
                  <a:pt x="17526" y="10665"/>
                </a:cubicBezTo>
                <a:cubicBezTo>
                  <a:pt x="17551" y="10500"/>
                  <a:pt x="17464" y="10366"/>
                  <a:pt x="17331" y="10366"/>
                </a:cubicBezTo>
                <a:cubicBezTo>
                  <a:pt x="17137" y="10366"/>
                  <a:pt x="17132" y="10373"/>
                  <a:pt x="16724" y="11195"/>
                </a:cubicBezTo>
                <a:cubicBezTo>
                  <a:pt x="16650" y="11343"/>
                  <a:pt x="16551" y="11510"/>
                  <a:pt x="16503" y="11566"/>
                </a:cubicBezTo>
                <a:cubicBezTo>
                  <a:pt x="16426" y="11655"/>
                  <a:pt x="16412" y="11659"/>
                  <a:pt x="16377" y="11608"/>
                </a:cubicBezTo>
                <a:cubicBezTo>
                  <a:pt x="16336" y="11546"/>
                  <a:pt x="16278" y="11598"/>
                  <a:pt x="16315" y="11663"/>
                </a:cubicBezTo>
                <a:cubicBezTo>
                  <a:pt x="16340" y="11706"/>
                  <a:pt x="16132" y="11848"/>
                  <a:pt x="16088" y="11819"/>
                </a:cubicBezTo>
                <a:cubicBezTo>
                  <a:pt x="16071" y="11807"/>
                  <a:pt x="16023" y="11715"/>
                  <a:pt x="15982" y="11613"/>
                </a:cubicBezTo>
                <a:cubicBezTo>
                  <a:pt x="15941" y="11512"/>
                  <a:pt x="15844" y="11272"/>
                  <a:pt x="15766" y="11081"/>
                </a:cubicBezTo>
                <a:lnTo>
                  <a:pt x="15625" y="10734"/>
                </a:lnTo>
                <a:lnTo>
                  <a:pt x="15118" y="10511"/>
                </a:lnTo>
                <a:cubicBezTo>
                  <a:pt x="14839" y="10389"/>
                  <a:pt x="14577" y="10265"/>
                  <a:pt x="14535" y="10236"/>
                </a:cubicBezTo>
                <a:cubicBezTo>
                  <a:pt x="14491" y="10206"/>
                  <a:pt x="14362" y="9969"/>
                  <a:pt x="14225" y="9672"/>
                </a:cubicBezTo>
                <a:cubicBezTo>
                  <a:pt x="14073" y="9341"/>
                  <a:pt x="13948" y="9119"/>
                  <a:pt x="13871" y="9042"/>
                </a:cubicBezTo>
                <a:cubicBezTo>
                  <a:pt x="13805" y="8977"/>
                  <a:pt x="13746" y="8931"/>
                  <a:pt x="13737" y="8940"/>
                </a:cubicBezTo>
                <a:cubicBezTo>
                  <a:pt x="13729" y="8949"/>
                  <a:pt x="13599" y="8882"/>
                  <a:pt x="13449" y="8792"/>
                </a:cubicBezTo>
                <a:cubicBezTo>
                  <a:pt x="13299" y="8702"/>
                  <a:pt x="13124" y="8605"/>
                  <a:pt x="13062" y="8577"/>
                </a:cubicBezTo>
                <a:lnTo>
                  <a:pt x="12948" y="8526"/>
                </a:lnTo>
                <a:lnTo>
                  <a:pt x="13149" y="8303"/>
                </a:lnTo>
                <a:cubicBezTo>
                  <a:pt x="13520" y="7892"/>
                  <a:pt x="13855" y="7232"/>
                  <a:pt x="13946" y="6734"/>
                </a:cubicBezTo>
                <a:cubicBezTo>
                  <a:pt x="14040" y="6217"/>
                  <a:pt x="13921" y="5619"/>
                  <a:pt x="13610" y="5038"/>
                </a:cubicBezTo>
                <a:cubicBezTo>
                  <a:pt x="13527" y="4882"/>
                  <a:pt x="13459" y="4745"/>
                  <a:pt x="13459" y="4733"/>
                </a:cubicBezTo>
                <a:cubicBezTo>
                  <a:pt x="13459" y="4720"/>
                  <a:pt x="13421" y="4658"/>
                  <a:pt x="13375" y="4593"/>
                </a:cubicBezTo>
                <a:cubicBezTo>
                  <a:pt x="13329" y="4528"/>
                  <a:pt x="13291" y="4464"/>
                  <a:pt x="13291" y="4452"/>
                </a:cubicBezTo>
                <a:cubicBezTo>
                  <a:pt x="13291" y="4439"/>
                  <a:pt x="13198" y="4290"/>
                  <a:pt x="13083" y="4121"/>
                </a:cubicBezTo>
                <a:cubicBezTo>
                  <a:pt x="12968" y="3951"/>
                  <a:pt x="12854" y="3777"/>
                  <a:pt x="12829" y="3733"/>
                </a:cubicBezTo>
                <a:cubicBezTo>
                  <a:pt x="12804" y="3690"/>
                  <a:pt x="12750" y="3626"/>
                  <a:pt x="12710" y="3593"/>
                </a:cubicBezTo>
                <a:cubicBezTo>
                  <a:pt x="12640" y="3537"/>
                  <a:pt x="12621" y="3540"/>
                  <a:pt x="12362" y="3636"/>
                </a:cubicBezTo>
                <a:cubicBezTo>
                  <a:pt x="12210" y="3692"/>
                  <a:pt x="12062" y="3758"/>
                  <a:pt x="12034" y="3784"/>
                </a:cubicBezTo>
                <a:cubicBezTo>
                  <a:pt x="11990" y="3823"/>
                  <a:pt x="11975" y="3821"/>
                  <a:pt x="11938" y="3767"/>
                </a:cubicBezTo>
                <a:cubicBezTo>
                  <a:pt x="11878" y="3678"/>
                  <a:pt x="11522" y="3635"/>
                  <a:pt x="11522" y="3718"/>
                </a:cubicBezTo>
                <a:cubicBezTo>
                  <a:pt x="11522" y="3749"/>
                  <a:pt x="11507" y="3785"/>
                  <a:pt x="11490" y="3796"/>
                </a:cubicBezTo>
                <a:cubicBezTo>
                  <a:pt x="11462" y="3815"/>
                  <a:pt x="11180" y="3652"/>
                  <a:pt x="11054" y="3544"/>
                </a:cubicBezTo>
                <a:cubicBezTo>
                  <a:pt x="11027" y="3521"/>
                  <a:pt x="10876" y="3464"/>
                  <a:pt x="10720" y="3420"/>
                </a:cubicBezTo>
                <a:cubicBezTo>
                  <a:pt x="10472" y="3348"/>
                  <a:pt x="10385" y="3341"/>
                  <a:pt x="10035" y="3359"/>
                </a:cubicBezTo>
                <a:cubicBezTo>
                  <a:pt x="9638" y="3380"/>
                  <a:pt x="9451" y="3426"/>
                  <a:pt x="9196" y="3566"/>
                </a:cubicBezTo>
                <a:cubicBezTo>
                  <a:pt x="9126" y="3604"/>
                  <a:pt x="9049" y="3636"/>
                  <a:pt x="9025" y="3636"/>
                </a:cubicBezTo>
                <a:cubicBezTo>
                  <a:pt x="9002" y="3636"/>
                  <a:pt x="8983" y="3649"/>
                  <a:pt x="8983" y="3665"/>
                </a:cubicBezTo>
                <a:cubicBezTo>
                  <a:pt x="8983" y="3681"/>
                  <a:pt x="8913" y="3750"/>
                  <a:pt x="8827" y="3818"/>
                </a:cubicBezTo>
                <a:cubicBezTo>
                  <a:pt x="8712" y="3910"/>
                  <a:pt x="8578" y="4096"/>
                  <a:pt x="8311" y="4535"/>
                </a:cubicBezTo>
                <a:cubicBezTo>
                  <a:pt x="7679" y="5577"/>
                  <a:pt x="7653" y="5612"/>
                  <a:pt x="7340" y="5803"/>
                </a:cubicBezTo>
                <a:cubicBezTo>
                  <a:pt x="7187" y="5896"/>
                  <a:pt x="7038" y="5981"/>
                  <a:pt x="7008" y="5993"/>
                </a:cubicBezTo>
                <a:cubicBezTo>
                  <a:pt x="6969" y="6009"/>
                  <a:pt x="6890" y="5932"/>
                  <a:pt x="6727" y="5722"/>
                </a:cubicBezTo>
                <a:lnTo>
                  <a:pt x="6501" y="5429"/>
                </a:lnTo>
                <a:lnTo>
                  <a:pt x="6595" y="5141"/>
                </a:lnTo>
                <a:cubicBezTo>
                  <a:pt x="6683" y="4868"/>
                  <a:pt x="6687" y="4828"/>
                  <a:pt x="6669" y="4433"/>
                </a:cubicBezTo>
                <a:cubicBezTo>
                  <a:pt x="6647" y="3969"/>
                  <a:pt x="6561" y="3601"/>
                  <a:pt x="6420" y="3365"/>
                </a:cubicBezTo>
                <a:cubicBezTo>
                  <a:pt x="6204" y="3002"/>
                  <a:pt x="5884" y="2620"/>
                  <a:pt x="5651" y="2445"/>
                </a:cubicBezTo>
                <a:cubicBezTo>
                  <a:pt x="5518" y="2345"/>
                  <a:pt x="5408" y="2250"/>
                  <a:pt x="5408" y="2234"/>
                </a:cubicBezTo>
                <a:cubicBezTo>
                  <a:pt x="5408" y="2218"/>
                  <a:pt x="5315" y="2140"/>
                  <a:pt x="5200" y="2063"/>
                </a:cubicBezTo>
                <a:cubicBezTo>
                  <a:pt x="4950" y="1894"/>
                  <a:pt x="4632" y="1832"/>
                  <a:pt x="4055" y="1840"/>
                </a:cubicBezTo>
                <a:close/>
                <a:moveTo>
                  <a:pt x="18584" y="4152"/>
                </a:moveTo>
                <a:cubicBezTo>
                  <a:pt x="18565" y="4159"/>
                  <a:pt x="18562" y="4189"/>
                  <a:pt x="18590" y="4240"/>
                </a:cubicBezTo>
                <a:cubicBezTo>
                  <a:pt x="18610" y="4274"/>
                  <a:pt x="18614" y="4344"/>
                  <a:pt x="18601" y="4398"/>
                </a:cubicBezTo>
                <a:cubicBezTo>
                  <a:pt x="18587" y="4452"/>
                  <a:pt x="18585" y="4504"/>
                  <a:pt x="18595" y="4515"/>
                </a:cubicBezTo>
                <a:cubicBezTo>
                  <a:pt x="18606" y="4526"/>
                  <a:pt x="18642" y="4509"/>
                  <a:pt x="18675" y="4477"/>
                </a:cubicBezTo>
                <a:cubicBezTo>
                  <a:pt x="18733" y="4421"/>
                  <a:pt x="18741" y="4421"/>
                  <a:pt x="18804" y="4482"/>
                </a:cubicBezTo>
                <a:cubicBezTo>
                  <a:pt x="18889" y="4565"/>
                  <a:pt x="18934" y="4523"/>
                  <a:pt x="18857" y="4431"/>
                </a:cubicBezTo>
                <a:cubicBezTo>
                  <a:pt x="18819" y="4386"/>
                  <a:pt x="18811" y="4354"/>
                  <a:pt x="18834" y="4338"/>
                </a:cubicBezTo>
                <a:cubicBezTo>
                  <a:pt x="18886" y="4304"/>
                  <a:pt x="18879" y="4175"/>
                  <a:pt x="18824" y="4175"/>
                </a:cubicBezTo>
                <a:cubicBezTo>
                  <a:pt x="18799" y="4175"/>
                  <a:pt x="18768" y="4204"/>
                  <a:pt x="18756" y="4238"/>
                </a:cubicBezTo>
                <a:cubicBezTo>
                  <a:pt x="18736" y="4294"/>
                  <a:pt x="18726" y="4292"/>
                  <a:pt x="18670" y="4212"/>
                </a:cubicBezTo>
                <a:cubicBezTo>
                  <a:pt x="18637" y="4164"/>
                  <a:pt x="18603" y="4145"/>
                  <a:pt x="18584" y="4152"/>
                </a:cubicBezTo>
                <a:close/>
                <a:moveTo>
                  <a:pt x="14727" y="4463"/>
                </a:moveTo>
                <a:cubicBezTo>
                  <a:pt x="14707" y="4466"/>
                  <a:pt x="14708" y="4491"/>
                  <a:pt x="14746" y="4537"/>
                </a:cubicBezTo>
                <a:cubicBezTo>
                  <a:pt x="14793" y="4593"/>
                  <a:pt x="14798" y="4619"/>
                  <a:pt x="14768" y="4652"/>
                </a:cubicBezTo>
                <a:cubicBezTo>
                  <a:pt x="14715" y="4709"/>
                  <a:pt x="14717" y="4823"/>
                  <a:pt x="14771" y="4823"/>
                </a:cubicBezTo>
                <a:cubicBezTo>
                  <a:pt x="14795" y="4823"/>
                  <a:pt x="14833" y="4804"/>
                  <a:pt x="14855" y="4780"/>
                </a:cubicBezTo>
                <a:cubicBezTo>
                  <a:pt x="14887" y="4747"/>
                  <a:pt x="14909" y="4750"/>
                  <a:pt x="14952" y="4797"/>
                </a:cubicBezTo>
                <a:cubicBezTo>
                  <a:pt x="15026" y="4877"/>
                  <a:pt x="15083" y="4835"/>
                  <a:pt x="15013" y="4752"/>
                </a:cubicBezTo>
                <a:cubicBezTo>
                  <a:pt x="14983" y="4716"/>
                  <a:pt x="14971" y="4677"/>
                  <a:pt x="14989" y="4665"/>
                </a:cubicBezTo>
                <a:cubicBezTo>
                  <a:pt x="15036" y="4634"/>
                  <a:pt x="15027" y="4463"/>
                  <a:pt x="14979" y="4463"/>
                </a:cubicBezTo>
                <a:cubicBezTo>
                  <a:pt x="14955" y="4463"/>
                  <a:pt x="14927" y="4489"/>
                  <a:pt x="14915" y="4522"/>
                </a:cubicBezTo>
                <a:cubicBezTo>
                  <a:pt x="14896" y="4576"/>
                  <a:pt x="14890" y="4576"/>
                  <a:pt x="14834" y="4522"/>
                </a:cubicBezTo>
                <a:cubicBezTo>
                  <a:pt x="14789" y="4478"/>
                  <a:pt x="14747" y="4460"/>
                  <a:pt x="14727" y="4463"/>
                </a:cubicBezTo>
                <a:close/>
                <a:moveTo>
                  <a:pt x="630" y="5076"/>
                </a:moveTo>
                <a:cubicBezTo>
                  <a:pt x="619" y="5075"/>
                  <a:pt x="610" y="5091"/>
                  <a:pt x="594" y="5123"/>
                </a:cubicBezTo>
                <a:cubicBezTo>
                  <a:pt x="561" y="5185"/>
                  <a:pt x="557" y="5185"/>
                  <a:pt x="496" y="5125"/>
                </a:cubicBezTo>
                <a:cubicBezTo>
                  <a:pt x="417" y="5049"/>
                  <a:pt x="380" y="5080"/>
                  <a:pt x="430" y="5179"/>
                </a:cubicBezTo>
                <a:cubicBezTo>
                  <a:pt x="459" y="5237"/>
                  <a:pt x="454" y="5258"/>
                  <a:pt x="411" y="5284"/>
                </a:cubicBezTo>
                <a:cubicBezTo>
                  <a:pt x="361" y="5314"/>
                  <a:pt x="361" y="5323"/>
                  <a:pt x="418" y="5388"/>
                </a:cubicBezTo>
                <a:cubicBezTo>
                  <a:pt x="462" y="5437"/>
                  <a:pt x="495" y="5449"/>
                  <a:pt x="524" y="5425"/>
                </a:cubicBezTo>
                <a:cubicBezTo>
                  <a:pt x="551" y="5402"/>
                  <a:pt x="583" y="5406"/>
                  <a:pt x="616" y="5436"/>
                </a:cubicBezTo>
                <a:cubicBezTo>
                  <a:pt x="686" y="5498"/>
                  <a:pt x="723" y="5448"/>
                  <a:pt x="672" y="5361"/>
                </a:cubicBezTo>
                <a:cubicBezTo>
                  <a:pt x="638" y="5302"/>
                  <a:pt x="639" y="5287"/>
                  <a:pt x="681" y="5269"/>
                </a:cubicBezTo>
                <a:cubicBezTo>
                  <a:pt x="744" y="5243"/>
                  <a:pt x="743" y="5221"/>
                  <a:pt x="679" y="5130"/>
                </a:cubicBezTo>
                <a:cubicBezTo>
                  <a:pt x="654" y="5095"/>
                  <a:pt x="642" y="5077"/>
                  <a:pt x="630" y="5076"/>
                </a:cubicBezTo>
                <a:close/>
                <a:moveTo>
                  <a:pt x="17040" y="5220"/>
                </a:moveTo>
                <a:cubicBezTo>
                  <a:pt x="16997" y="5220"/>
                  <a:pt x="16998" y="5229"/>
                  <a:pt x="17048" y="5288"/>
                </a:cubicBezTo>
                <a:cubicBezTo>
                  <a:pt x="17084" y="5331"/>
                  <a:pt x="17095" y="5377"/>
                  <a:pt x="17079" y="5406"/>
                </a:cubicBezTo>
                <a:cubicBezTo>
                  <a:pt x="17064" y="5432"/>
                  <a:pt x="17048" y="5481"/>
                  <a:pt x="17043" y="5516"/>
                </a:cubicBezTo>
                <a:cubicBezTo>
                  <a:pt x="17031" y="5595"/>
                  <a:pt x="17119" y="5599"/>
                  <a:pt x="17147" y="5520"/>
                </a:cubicBezTo>
                <a:cubicBezTo>
                  <a:pt x="17167" y="5465"/>
                  <a:pt x="17173" y="5465"/>
                  <a:pt x="17228" y="5520"/>
                </a:cubicBezTo>
                <a:cubicBezTo>
                  <a:pt x="17262" y="5552"/>
                  <a:pt x="17296" y="5579"/>
                  <a:pt x="17303" y="5579"/>
                </a:cubicBezTo>
                <a:cubicBezTo>
                  <a:pt x="17311" y="5579"/>
                  <a:pt x="17320" y="5498"/>
                  <a:pt x="17324" y="5399"/>
                </a:cubicBezTo>
                <a:cubicBezTo>
                  <a:pt x="17331" y="5206"/>
                  <a:pt x="17319" y="5190"/>
                  <a:pt x="17232" y="5275"/>
                </a:cubicBezTo>
                <a:cubicBezTo>
                  <a:pt x="17182" y="5324"/>
                  <a:pt x="17172" y="5324"/>
                  <a:pt x="17134" y="5275"/>
                </a:cubicBezTo>
                <a:cubicBezTo>
                  <a:pt x="17111" y="5244"/>
                  <a:pt x="17069" y="5220"/>
                  <a:pt x="17040" y="5220"/>
                </a:cubicBezTo>
                <a:close/>
                <a:moveTo>
                  <a:pt x="14893" y="5292"/>
                </a:moveTo>
                <a:cubicBezTo>
                  <a:pt x="14870" y="5295"/>
                  <a:pt x="14835" y="5316"/>
                  <a:pt x="14810" y="5354"/>
                </a:cubicBezTo>
                <a:cubicBezTo>
                  <a:pt x="14769" y="5413"/>
                  <a:pt x="14765" y="5413"/>
                  <a:pt x="14704" y="5354"/>
                </a:cubicBezTo>
                <a:cubicBezTo>
                  <a:pt x="14636" y="5287"/>
                  <a:pt x="14562" y="5271"/>
                  <a:pt x="14562" y="5323"/>
                </a:cubicBezTo>
                <a:cubicBezTo>
                  <a:pt x="14562" y="5340"/>
                  <a:pt x="14584" y="5374"/>
                  <a:pt x="14611" y="5399"/>
                </a:cubicBezTo>
                <a:cubicBezTo>
                  <a:pt x="14643" y="5428"/>
                  <a:pt x="14651" y="5460"/>
                  <a:pt x="14632" y="5486"/>
                </a:cubicBezTo>
                <a:cubicBezTo>
                  <a:pt x="14592" y="5539"/>
                  <a:pt x="14595" y="5724"/>
                  <a:pt x="14636" y="5724"/>
                </a:cubicBezTo>
                <a:cubicBezTo>
                  <a:pt x="14653" y="5724"/>
                  <a:pt x="14693" y="5689"/>
                  <a:pt x="14724" y="5647"/>
                </a:cubicBezTo>
                <a:lnTo>
                  <a:pt x="14782" y="5570"/>
                </a:lnTo>
                <a:lnTo>
                  <a:pt x="14840" y="5665"/>
                </a:lnTo>
                <a:cubicBezTo>
                  <a:pt x="14872" y="5717"/>
                  <a:pt x="14911" y="5759"/>
                  <a:pt x="14929" y="5759"/>
                </a:cubicBezTo>
                <a:cubicBezTo>
                  <a:pt x="14979" y="5759"/>
                  <a:pt x="14968" y="5665"/>
                  <a:pt x="14911" y="5614"/>
                </a:cubicBezTo>
                <a:cubicBezTo>
                  <a:pt x="14866" y="5573"/>
                  <a:pt x="14866" y="5563"/>
                  <a:pt x="14914" y="5506"/>
                </a:cubicBezTo>
                <a:cubicBezTo>
                  <a:pt x="14947" y="5466"/>
                  <a:pt x="14954" y="5434"/>
                  <a:pt x="14933" y="5420"/>
                </a:cubicBezTo>
                <a:cubicBezTo>
                  <a:pt x="14914" y="5407"/>
                  <a:pt x="14907" y="5374"/>
                  <a:pt x="14918" y="5345"/>
                </a:cubicBezTo>
                <a:cubicBezTo>
                  <a:pt x="14931" y="5308"/>
                  <a:pt x="14917" y="5290"/>
                  <a:pt x="14893" y="5292"/>
                </a:cubicBezTo>
                <a:close/>
                <a:moveTo>
                  <a:pt x="55" y="5958"/>
                </a:moveTo>
                <a:lnTo>
                  <a:pt x="71" y="6059"/>
                </a:lnTo>
                <a:cubicBezTo>
                  <a:pt x="83" y="6126"/>
                  <a:pt x="74" y="6167"/>
                  <a:pt x="44" y="6180"/>
                </a:cubicBezTo>
                <a:cubicBezTo>
                  <a:pt x="-18" y="6205"/>
                  <a:pt x="-14" y="6249"/>
                  <a:pt x="56" y="6332"/>
                </a:cubicBezTo>
                <a:cubicBezTo>
                  <a:pt x="130" y="6418"/>
                  <a:pt x="152" y="6422"/>
                  <a:pt x="178" y="6348"/>
                </a:cubicBezTo>
                <a:cubicBezTo>
                  <a:pt x="197" y="6294"/>
                  <a:pt x="205" y="6295"/>
                  <a:pt x="266" y="6354"/>
                </a:cubicBezTo>
                <a:cubicBezTo>
                  <a:pt x="348" y="6433"/>
                  <a:pt x="395" y="6394"/>
                  <a:pt x="337" y="6295"/>
                </a:cubicBezTo>
                <a:cubicBezTo>
                  <a:pt x="300" y="6231"/>
                  <a:pt x="302" y="6218"/>
                  <a:pt x="362" y="6202"/>
                </a:cubicBezTo>
                <a:cubicBezTo>
                  <a:pt x="449" y="6177"/>
                  <a:pt x="449" y="6161"/>
                  <a:pt x="360" y="6059"/>
                </a:cubicBezTo>
                <a:cubicBezTo>
                  <a:pt x="293" y="5982"/>
                  <a:pt x="284" y="5981"/>
                  <a:pt x="246" y="6039"/>
                </a:cubicBezTo>
                <a:cubicBezTo>
                  <a:pt x="206" y="6097"/>
                  <a:pt x="199" y="6096"/>
                  <a:pt x="129" y="6029"/>
                </a:cubicBezTo>
                <a:lnTo>
                  <a:pt x="55" y="5958"/>
                </a:lnTo>
                <a:close/>
                <a:moveTo>
                  <a:pt x="17380" y="7920"/>
                </a:moveTo>
                <a:cubicBezTo>
                  <a:pt x="17368" y="7920"/>
                  <a:pt x="17338" y="7947"/>
                  <a:pt x="17315" y="7981"/>
                </a:cubicBezTo>
                <a:cubicBezTo>
                  <a:pt x="17275" y="8040"/>
                  <a:pt x="17269" y="8040"/>
                  <a:pt x="17203" y="7976"/>
                </a:cubicBezTo>
                <a:cubicBezTo>
                  <a:pt x="17124" y="7899"/>
                  <a:pt x="17069" y="7925"/>
                  <a:pt x="17133" y="8009"/>
                </a:cubicBezTo>
                <a:cubicBezTo>
                  <a:pt x="17164" y="8048"/>
                  <a:pt x="17164" y="8076"/>
                  <a:pt x="17138" y="8110"/>
                </a:cubicBezTo>
                <a:cubicBezTo>
                  <a:pt x="17118" y="8136"/>
                  <a:pt x="17111" y="8193"/>
                  <a:pt x="17122" y="8237"/>
                </a:cubicBezTo>
                <a:cubicBezTo>
                  <a:pt x="17140" y="8314"/>
                  <a:pt x="17145" y="8314"/>
                  <a:pt x="17204" y="8256"/>
                </a:cubicBezTo>
                <a:cubicBezTo>
                  <a:pt x="17263" y="8199"/>
                  <a:pt x="17271" y="8199"/>
                  <a:pt x="17334" y="8261"/>
                </a:cubicBezTo>
                <a:cubicBezTo>
                  <a:pt x="17387" y="8312"/>
                  <a:pt x="17401" y="8316"/>
                  <a:pt x="17401" y="8274"/>
                </a:cubicBezTo>
                <a:cubicBezTo>
                  <a:pt x="17401" y="8245"/>
                  <a:pt x="17384" y="8204"/>
                  <a:pt x="17364" y="8183"/>
                </a:cubicBezTo>
                <a:cubicBezTo>
                  <a:pt x="17338" y="8154"/>
                  <a:pt x="17338" y="8137"/>
                  <a:pt x="17364" y="8120"/>
                </a:cubicBezTo>
                <a:cubicBezTo>
                  <a:pt x="17403" y="8094"/>
                  <a:pt x="17416" y="7920"/>
                  <a:pt x="17380" y="7920"/>
                </a:cubicBezTo>
                <a:close/>
                <a:moveTo>
                  <a:pt x="578" y="8477"/>
                </a:moveTo>
                <a:cubicBezTo>
                  <a:pt x="570" y="8472"/>
                  <a:pt x="566" y="8475"/>
                  <a:pt x="566" y="8487"/>
                </a:cubicBezTo>
                <a:cubicBezTo>
                  <a:pt x="566" y="8509"/>
                  <a:pt x="581" y="8537"/>
                  <a:pt x="600" y="8549"/>
                </a:cubicBezTo>
                <a:cubicBezTo>
                  <a:pt x="624" y="8566"/>
                  <a:pt x="625" y="8587"/>
                  <a:pt x="600" y="8619"/>
                </a:cubicBezTo>
                <a:cubicBezTo>
                  <a:pt x="580" y="8645"/>
                  <a:pt x="574" y="8694"/>
                  <a:pt x="586" y="8729"/>
                </a:cubicBezTo>
                <a:cubicBezTo>
                  <a:pt x="607" y="8787"/>
                  <a:pt x="611" y="8787"/>
                  <a:pt x="641" y="8730"/>
                </a:cubicBezTo>
                <a:cubicBezTo>
                  <a:pt x="670" y="8674"/>
                  <a:pt x="676" y="8673"/>
                  <a:pt x="736" y="8732"/>
                </a:cubicBezTo>
                <a:cubicBezTo>
                  <a:pt x="802" y="8796"/>
                  <a:pt x="826" y="8755"/>
                  <a:pt x="763" y="8686"/>
                </a:cubicBezTo>
                <a:cubicBezTo>
                  <a:pt x="738" y="8659"/>
                  <a:pt x="737" y="8639"/>
                  <a:pt x="761" y="8623"/>
                </a:cubicBezTo>
                <a:cubicBezTo>
                  <a:pt x="780" y="8611"/>
                  <a:pt x="787" y="8576"/>
                  <a:pt x="777" y="8547"/>
                </a:cubicBezTo>
                <a:cubicBezTo>
                  <a:pt x="761" y="8503"/>
                  <a:pt x="748" y="8501"/>
                  <a:pt x="708" y="8537"/>
                </a:cubicBezTo>
                <a:cubicBezTo>
                  <a:pt x="667" y="8573"/>
                  <a:pt x="649" y="8570"/>
                  <a:pt x="611" y="8514"/>
                </a:cubicBezTo>
                <a:cubicBezTo>
                  <a:pt x="599" y="8495"/>
                  <a:pt x="587" y="8482"/>
                  <a:pt x="578" y="8477"/>
                </a:cubicBezTo>
                <a:close/>
                <a:moveTo>
                  <a:pt x="18999" y="8747"/>
                </a:moveTo>
                <a:cubicBezTo>
                  <a:pt x="18954" y="8747"/>
                  <a:pt x="18967" y="8842"/>
                  <a:pt x="19020" y="8889"/>
                </a:cubicBezTo>
                <a:cubicBezTo>
                  <a:pt x="19057" y="8922"/>
                  <a:pt x="19060" y="8948"/>
                  <a:pt x="19031" y="8997"/>
                </a:cubicBezTo>
                <a:cubicBezTo>
                  <a:pt x="19011" y="9032"/>
                  <a:pt x="19003" y="9089"/>
                  <a:pt x="19016" y="9124"/>
                </a:cubicBezTo>
                <a:cubicBezTo>
                  <a:pt x="19038" y="9185"/>
                  <a:pt x="19042" y="9186"/>
                  <a:pt x="19105" y="9124"/>
                </a:cubicBezTo>
                <a:cubicBezTo>
                  <a:pt x="19168" y="9063"/>
                  <a:pt x="19174" y="9062"/>
                  <a:pt x="19238" y="9124"/>
                </a:cubicBezTo>
                <a:cubicBezTo>
                  <a:pt x="19291" y="9176"/>
                  <a:pt x="19304" y="9180"/>
                  <a:pt x="19304" y="9138"/>
                </a:cubicBezTo>
                <a:cubicBezTo>
                  <a:pt x="19304" y="9109"/>
                  <a:pt x="19289" y="9069"/>
                  <a:pt x="19270" y="9048"/>
                </a:cubicBezTo>
                <a:cubicBezTo>
                  <a:pt x="19246" y="9022"/>
                  <a:pt x="19247" y="8980"/>
                  <a:pt x="19275" y="8914"/>
                </a:cubicBezTo>
                <a:cubicBezTo>
                  <a:pt x="19326" y="8794"/>
                  <a:pt x="19292" y="8752"/>
                  <a:pt x="19210" y="8832"/>
                </a:cubicBezTo>
                <a:cubicBezTo>
                  <a:pt x="19153" y="8888"/>
                  <a:pt x="19145" y="8887"/>
                  <a:pt x="19088" y="8819"/>
                </a:cubicBezTo>
                <a:cubicBezTo>
                  <a:pt x="19055" y="8779"/>
                  <a:pt x="19015" y="8747"/>
                  <a:pt x="18999" y="8747"/>
                </a:cubicBezTo>
                <a:close/>
                <a:moveTo>
                  <a:pt x="18651" y="9264"/>
                </a:moveTo>
                <a:cubicBezTo>
                  <a:pt x="18640" y="9261"/>
                  <a:pt x="18636" y="9273"/>
                  <a:pt x="18636" y="9297"/>
                </a:cubicBezTo>
                <a:cubicBezTo>
                  <a:pt x="18636" y="9329"/>
                  <a:pt x="18652" y="9365"/>
                  <a:pt x="18672" y="9378"/>
                </a:cubicBezTo>
                <a:cubicBezTo>
                  <a:pt x="18695" y="9393"/>
                  <a:pt x="18695" y="9416"/>
                  <a:pt x="18673" y="9445"/>
                </a:cubicBezTo>
                <a:cubicBezTo>
                  <a:pt x="18655" y="9469"/>
                  <a:pt x="18646" y="9520"/>
                  <a:pt x="18653" y="9558"/>
                </a:cubicBezTo>
                <a:cubicBezTo>
                  <a:pt x="18659" y="9597"/>
                  <a:pt x="18666" y="9637"/>
                  <a:pt x="18668" y="9646"/>
                </a:cubicBezTo>
                <a:cubicBezTo>
                  <a:pt x="18669" y="9655"/>
                  <a:pt x="18694" y="9626"/>
                  <a:pt x="18724" y="9580"/>
                </a:cubicBezTo>
                <a:lnTo>
                  <a:pt x="18777" y="9498"/>
                </a:lnTo>
                <a:lnTo>
                  <a:pt x="18857" y="9579"/>
                </a:lnTo>
                <a:cubicBezTo>
                  <a:pt x="18922" y="9645"/>
                  <a:pt x="18937" y="9648"/>
                  <a:pt x="18937" y="9601"/>
                </a:cubicBezTo>
                <a:cubicBezTo>
                  <a:pt x="18937" y="9569"/>
                  <a:pt x="18925" y="9534"/>
                  <a:pt x="18909" y="9524"/>
                </a:cubicBezTo>
                <a:cubicBezTo>
                  <a:pt x="18894" y="9514"/>
                  <a:pt x="18888" y="9453"/>
                  <a:pt x="18897" y="9387"/>
                </a:cubicBezTo>
                <a:cubicBezTo>
                  <a:pt x="18911" y="9274"/>
                  <a:pt x="18909" y="9271"/>
                  <a:pt x="18851" y="9331"/>
                </a:cubicBezTo>
                <a:cubicBezTo>
                  <a:pt x="18793" y="9391"/>
                  <a:pt x="18787" y="9390"/>
                  <a:pt x="18714" y="9316"/>
                </a:cubicBezTo>
                <a:cubicBezTo>
                  <a:pt x="18682" y="9284"/>
                  <a:pt x="18663" y="9267"/>
                  <a:pt x="18651" y="9264"/>
                </a:cubicBezTo>
                <a:close/>
                <a:moveTo>
                  <a:pt x="20797" y="9935"/>
                </a:moveTo>
                <a:cubicBezTo>
                  <a:pt x="20777" y="9935"/>
                  <a:pt x="20785" y="9961"/>
                  <a:pt x="20815" y="9994"/>
                </a:cubicBezTo>
                <a:cubicBezTo>
                  <a:pt x="20858" y="10040"/>
                  <a:pt x="20861" y="10067"/>
                  <a:pt x="20831" y="10118"/>
                </a:cubicBezTo>
                <a:cubicBezTo>
                  <a:pt x="20785" y="10199"/>
                  <a:pt x="20822" y="10248"/>
                  <a:pt x="20886" y="10191"/>
                </a:cubicBezTo>
                <a:cubicBezTo>
                  <a:pt x="20922" y="10159"/>
                  <a:pt x="20943" y="10163"/>
                  <a:pt x="20975" y="10205"/>
                </a:cubicBezTo>
                <a:cubicBezTo>
                  <a:pt x="20998" y="10235"/>
                  <a:pt x="21032" y="10259"/>
                  <a:pt x="21051" y="10259"/>
                </a:cubicBezTo>
                <a:cubicBezTo>
                  <a:pt x="21070" y="10259"/>
                  <a:pt x="21059" y="10227"/>
                  <a:pt x="21026" y="10188"/>
                </a:cubicBezTo>
                <a:cubicBezTo>
                  <a:pt x="20976" y="10129"/>
                  <a:pt x="20973" y="10107"/>
                  <a:pt x="21008" y="10061"/>
                </a:cubicBezTo>
                <a:cubicBezTo>
                  <a:pt x="21061" y="9992"/>
                  <a:pt x="21027" y="9946"/>
                  <a:pt x="20964" y="10002"/>
                </a:cubicBezTo>
                <a:cubicBezTo>
                  <a:pt x="20928" y="10034"/>
                  <a:pt x="20907" y="10032"/>
                  <a:pt x="20875" y="9990"/>
                </a:cubicBezTo>
                <a:cubicBezTo>
                  <a:pt x="20852" y="9960"/>
                  <a:pt x="20817" y="9935"/>
                  <a:pt x="20797" y="9935"/>
                </a:cubicBezTo>
                <a:close/>
                <a:moveTo>
                  <a:pt x="1778" y="10162"/>
                </a:moveTo>
                <a:cubicBezTo>
                  <a:pt x="1738" y="10148"/>
                  <a:pt x="1720" y="10189"/>
                  <a:pt x="1759" y="10255"/>
                </a:cubicBezTo>
                <a:cubicBezTo>
                  <a:pt x="1786" y="10303"/>
                  <a:pt x="1787" y="10333"/>
                  <a:pt x="1760" y="10362"/>
                </a:cubicBezTo>
                <a:cubicBezTo>
                  <a:pt x="1733" y="10391"/>
                  <a:pt x="1734" y="10426"/>
                  <a:pt x="1767" y="10492"/>
                </a:cubicBezTo>
                <a:cubicBezTo>
                  <a:pt x="1809" y="10576"/>
                  <a:pt x="1816" y="10579"/>
                  <a:pt x="1870" y="10526"/>
                </a:cubicBezTo>
                <a:cubicBezTo>
                  <a:pt x="1924" y="10474"/>
                  <a:pt x="1933" y="10475"/>
                  <a:pt x="1967" y="10544"/>
                </a:cubicBezTo>
                <a:cubicBezTo>
                  <a:pt x="2006" y="10623"/>
                  <a:pt x="2069" y="10646"/>
                  <a:pt x="2069" y="10581"/>
                </a:cubicBezTo>
                <a:cubicBezTo>
                  <a:pt x="2069" y="10560"/>
                  <a:pt x="2052" y="10510"/>
                  <a:pt x="2033" y="10472"/>
                </a:cubicBezTo>
                <a:cubicBezTo>
                  <a:pt x="2006" y="10417"/>
                  <a:pt x="2011" y="10396"/>
                  <a:pt x="2051" y="10380"/>
                </a:cubicBezTo>
                <a:cubicBezTo>
                  <a:pt x="2117" y="10352"/>
                  <a:pt x="2117" y="10281"/>
                  <a:pt x="2050" y="10221"/>
                </a:cubicBezTo>
                <a:cubicBezTo>
                  <a:pt x="2010" y="10185"/>
                  <a:pt x="1981" y="10183"/>
                  <a:pt x="1936" y="10213"/>
                </a:cubicBezTo>
                <a:cubicBezTo>
                  <a:pt x="1890" y="10244"/>
                  <a:pt x="1865" y="10240"/>
                  <a:pt x="1823" y="10195"/>
                </a:cubicBezTo>
                <a:cubicBezTo>
                  <a:pt x="1806" y="10177"/>
                  <a:pt x="1791" y="10167"/>
                  <a:pt x="1778" y="10162"/>
                </a:cubicBezTo>
                <a:close/>
                <a:moveTo>
                  <a:pt x="21403" y="10854"/>
                </a:moveTo>
                <a:cubicBezTo>
                  <a:pt x="21391" y="10847"/>
                  <a:pt x="21379" y="10852"/>
                  <a:pt x="21366" y="10866"/>
                </a:cubicBezTo>
                <a:cubicBezTo>
                  <a:pt x="21340" y="10894"/>
                  <a:pt x="21347" y="10924"/>
                  <a:pt x="21389" y="10974"/>
                </a:cubicBezTo>
                <a:cubicBezTo>
                  <a:pt x="21427" y="11019"/>
                  <a:pt x="21434" y="11052"/>
                  <a:pt x="21411" y="11067"/>
                </a:cubicBezTo>
                <a:cubicBezTo>
                  <a:pt x="21391" y="11080"/>
                  <a:pt x="21375" y="11122"/>
                  <a:pt x="21375" y="11160"/>
                </a:cubicBezTo>
                <a:cubicBezTo>
                  <a:pt x="21375" y="11247"/>
                  <a:pt x="21404" y="11247"/>
                  <a:pt x="21501" y="11160"/>
                </a:cubicBezTo>
                <a:cubicBezTo>
                  <a:pt x="21543" y="11122"/>
                  <a:pt x="21570" y="11066"/>
                  <a:pt x="21576" y="11022"/>
                </a:cubicBezTo>
                <a:cubicBezTo>
                  <a:pt x="21582" y="10978"/>
                  <a:pt x="21568" y="10948"/>
                  <a:pt x="21529" y="10965"/>
                </a:cubicBezTo>
                <a:cubicBezTo>
                  <a:pt x="21501" y="10976"/>
                  <a:pt x="21465" y="10951"/>
                  <a:pt x="21442" y="10906"/>
                </a:cubicBezTo>
                <a:cubicBezTo>
                  <a:pt x="21428" y="10877"/>
                  <a:pt x="21415" y="10860"/>
                  <a:pt x="21403" y="10854"/>
                </a:cubicBezTo>
                <a:close/>
                <a:moveTo>
                  <a:pt x="18313" y="10995"/>
                </a:moveTo>
                <a:cubicBezTo>
                  <a:pt x="18298" y="11003"/>
                  <a:pt x="18299" y="11037"/>
                  <a:pt x="18329" y="11088"/>
                </a:cubicBezTo>
                <a:cubicBezTo>
                  <a:pt x="18356" y="11134"/>
                  <a:pt x="18358" y="11185"/>
                  <a:pt x="18338" y="11244"/>
                </a:cubicBezTo>
                <a:cubicBezTo>
                  <a:pt x="18321" y="11292"/>
                  <a:pt x="18316" y="11341"/>
                  <a:pt x="18327" y="11353"/>
                </a:cubicBezTo>
                <a:cubicBezTo>
                  <a:pt x="18339" y="11365"/>
                  <a:pt x="18375" y="11348"/>
                  <a:pt x="18409" y="11315"/>
                </a:cubicBezTo>
                <a:cubicBezTo>
                  <a:pt x="18466" y="11259"/>
                  <a:pt x="18474" y="11260"/>
                  <a:pt x="18531" y="11315"/>
                </a:cubicBezTo>
                <a:cubicBezTo>
                  <a:pt x="18589" y="11372"/>
                  <a:pt x="18592" y="11367"/>
                  <a:pt x="18595" y="11195"/>
                </a:cubicBezTo>
                <a:cubicBezTo>
                  <a:pt x="18599" y="11007"/>
                  <a:pt x="18575" y="10976"/>
                  <a:pt x="18500" y="11073"/>
                </a:cubicBezTo>
                <a:cubicBezTo>
                  <a:pt x="18460" y="11125"/>
                  <a:pt x="18450" y="11123"/>
                  <a:pt x="18395" y="11049"/>
                </a:cubicBezTo>
                <a:cubicBezTo>
                  <a:pt x="18359" y="11002"/>
                  <a:pt x="18329" y="10986"/>
                  <a:pt x="18313" y="10995"/>
                </a:cubicBezTo>
                <a:close/>
                <a:moveTo>
                  <a:pt x="17982" y="11915"/>
                </a:moveTo>
                <a:cubicBezTo>
                  <a:pt x="17973" y="11917"/>
                  <a:pt x="17969" y="11924"/>
                  <a:pt x="17969" y="11934"/>
                </a:cubicBezTo>
                <a:cubicBezTo>
                  <a:pt x="17969" y="11944"/>
                  <a:pt x="17991" y="11992"/>
                  <a:pt x="18020" y="12039"/>
                </a:cubicBezTo>
                <a:cubicBezTo>
                  <a:pt x="18054" y="12096"/>
                  <a:pt x="18061" y="12132"/>
                  <a:pt x="18038" y="12147"/>
                </a:cubicBezTo>
                <a:cubicBezTo>
                  <a:pt x="18003" y="12171"/>
                  <a:pt x="17986" y="12310"/>
                  <a:pt x="18019" y="12310"/>
                </a:cubicBezTo>
                <a:cubicBezTo>
                  <a:pt x="18028" y="12310"/>
                  <a:pt x="18066" y="12291"/>
                  <a:pt x="18103" y="12266"/>
                </a:cubicBezTo>
                <a:cubicBezTo>
                  <a:pt x="18157" y="12230"/>
                  <a:pt x="18178" y="12233"/>
                  <a:pt x="18226" y="12284"/>
                </a:cubicBezTo>
                <a:cubicBezTo>
                  <a:pt x="18258" y="12319"/>
                  <a:pt x="18295" y="12347"/>
                  <a:pt x="18310" y="12347"/>
                </a:cubicBezTo>
                <a:cubicBezTo>
                  <a:pt x="18357" y="12347"/>
                  <a:pt x="18337" y="12266"/>
                  <a:pt x="18278" y="12219"/>
                </a:cubicBezTo>
                <a:cubicBezTo>
                  <a:pt x="18231" y="12181"/>
                  <a:pt x="18228" y="12162"/>
                  <a:pt x="18261" y="12125"/>
                </a:cubicBezTo>
                <a:cubicBezTo>
                  <a:pt x="18308" y="12075"/>
                  <a:pt x="18317" y="11950"/>
                  <a:pt x="18275" y="11950"/>
                </a:cubicBezTo>
                <a:cubicBezTo>
                  <a:pt x="18261" y="11950"/>
                  <a:pt x="18231" y="11969"/>
                  <a:pt x="18209" y="11993"/>
                </a:cubicBezTo>
                <a:cubicBezTo>
                  <a:pt x="18179" y="12025"/>
                  <a:pt x="18156" y="12021"/>
                  <a:pt x="18109" y="11975"/>
                </a:cubicBezTo>
                <a:cubicBezTo>
                  <a:pt x="18064" y="11932"/>
                  <a:pt x="18007" y="11907"/>
                  <a:pt x="17982" y="11915"/>
                </a:cubicBezTo>
                <a:close/>
                <a:moveTo>
                  <a:pt x="17485" y="12889"/>
                </a:moveTo>
                <a:cubicBezTo>
                  <a:pt x="17456" y="12883"/>
                  <a:pt x="17434" y="12897"/>
                  <a:pt x="17434" y="12936"/>
                </a:cubicBezTo>
                <a:cubicBezTo>
                  <a:pt x="17434" y="12963"/>
                  <a:pt x="17457" y="13006"/>
                  <a:pt x="17485" y="13030"/>
                </a:cubicBezTo>
                <a:cubicBezTo>
                  <a:pt x="17522" y="13064"/>
                  <a:pt x="17526" y="13089"/>
                  <a:pt x="17499" y="13124"/>
                </a:cubicBezTo>
                <a:cubicBezTo>
                  <a:pt x="17479" y="13149"/>
                  <a:pt x="17468" y="13216"/>
                  <a:pt x="17474" y="13271"/>
                </a:cubicBezTo>
                <a:lnTo>
                  <a:pt x="17484" y="13371"/>
                </a:lnTo>
                <a:lnTo>
                  <a:pt x="17561" y="13282"/>
                </a:lnTo>
                <a:lnTo>
                  <a:pt x="17639" y="13193"/>
                </a:lnTo>
                <a:lnTo>
                  <a:pt x="17706" y="13292"/>
                </a:lnTo>
                <a:cubicBezTo>
                  <a:pt x="17743" y="13346"/>
                  <a:pt x="17787" y="13390"/>
                  <a:pt x="17804" y="13390"/>
                </a:cubicBezTo>
                <a:cubicBezTo>
                  <a:pt x="17854" y="13390"/>
                  <a:pt x="17839" y="13260"/>
                  <a:pt x="17784" y="13210"/>
                </a:cubicBezTo>
                <a:cubicBezTo>
                  <a:pt x="17748" y="13178"/>
                  <a:pt x="17743" y="13152"/>
                  <a:pt x="17767" y="13126"/>
                </a:cubicBezTo>
                <a:cubicBezTo>
                  <a:pt x="17814" y="13076"/>
                  <a:pt x="17811" y="12922"/>
                  <a:pt x="17763" y="12922"/>
                </a:cubicBezTo>
                <a:cubicBezTo>
                  <a:pt x="17742" y="12922"/>
                  <a:pt x="17705" y="12951"/>
                  <a:pt x="17679" y="12985"/>
                </a:cubicBezTo>
                <a:cubicBezTo>
                  <a:pt x="17636" y="13044"/>
                  <a:pt x="17629" y="13044"/>
                  <a:pt x="17579" y="12967"/>
                </a:cubicBezTo>
                <a:cubicBezTo>
                  <a:pt x="17550" y="12923"/>
                  <a:pt x="17514" y="12896"/>
                  <a:pt x="17485" y="12889"/>
                </a:cubicBezTo>
                <a:close/>
                <a:moveTo>
                  <a:pt x="19753" y="13581"/>
                </a:moveTo>
                <a:cubicBezTo>
                  <a:pt x="19742" y="13578"/>
                  <a:pt x="19739" y="13589"/>
                  <a:pt x="19739" y="13612"/>
                </a:cubicBezTo>
                <a:cubicBezTo>
                  <a:pt x="19739" y="13644"/>
                  <a:pt x="19762" y="13690"/>
                  <a:pt x="19788" y="13714"/>
                </a:cubicBezTo>
                <a:cubicBezTo>
                  <a:pt x="19831" y="13752"/>
                  <a:pt x="19830" y="13768"/>
                  <a:pt x="19783" y="13845"/>
                </a:cubicBezTo>
                <a:cubicBezTo>
                  <a:pt x="19714" y="13958"/>
                  <a:pt x="19751" y="13998"/>
                  <a:pt x="19843" y="13909"/>
                </a:cubicBezTo>
                <a:cubicBezTo>
                  <a:pt x="19913" y="13841"/>
                  <a:pt x="19914" y="13842"/>
                  <a:pt x="19964" y="13922"/>
                </a:cubicBezTo>
                <a:cubicBezTo>
                  <a:pt x="19991" y="13966"/>
                  <a:pt x="20028" y="14002"/>
                  <a:pt x="20044" y="14002"/>
                </a:cubicBezTo>
                <a:cubicBezTo>
                  <a:pt x="20092" y="14002"/>
                  <a:pt x="20076" y="13907"/>
                  <a:pt x="20021" y="13857"/>
                </a:cubicBezTo>
                <a:cubicBezTo>
                  <a:pt x="19985" y="13825"/>
                  <a:pt x="19980" y="13800"/>
                  <a:pt x="20004" y="13774"/>
                </a:cubicBezTo>
                <a:cubicBezTo>
                  <a:pt x="20024" y="13753"/>
                  <a:pt x="20040" y="13705"/>
                  <a:pt x="20040" y="13667"/>
                </a:cubicBezTo>
                <a:cubicBezTo>
                  <a:pt x="20040" y="13603"/>
                  <a:pt x="20034" y="13602"/>
                  <a:pt x="19961" y="13653"/>
                </a:cubicBezTo>
                <a:cubicBezTo>
                  <a:pt x="19888" y="13705"/>
                  <a:pt x="19878" y="13703"/>
                  <a:pt x="19811" y="13631"/>
                </a:cubicBezTo>
                <a:cubicBezTo>
                  <a:pt x="19782" y="13600"/>
                  <a:pt x="19763" y="13584"/>
                  <a:pt x="19753" y="13581"/>
                </a:cubicBezTo>
                <a:close/>
                <a:moveTo>
                  <a:pt x="14628" y="14275"/>
                </a:moveTo>
                <a:cubicBezTo>
                  <a:pt x="14305" y="14276"/>
                  <a:pt x="14147" y="14296"/>
                  <a:pt x="13929" y="14358"/>
                </a:cubicBezTo>
                <a:cubicBezTo>
                  <a:pt x="13628" y="14445"/>
                  <a:pt x="13248" y="14617"/>
                  <a:pt x="13153" y="14709"/>
                </a:cubicBezTo>
                <a:cubicBezTo>
                  <a:pt x="13103" y="14758"/>
                  <a:pt x="13065" y="14760"/>
                  <a:pt x="12857" y="14723"/>
                </a:cubicBezTo>
                <a:cubicBezTo>
                  <a:pt x="12318" y="14625"/>
                  <a:pt x="11465" y="14859"/>
                  <a:pt x="11061" y="15215"/>
                </a:cubicBezTo>
                <a:cubicBezTo>
                  <a:pt x="10917" y="15342"/>
                  <a:pt x="10909" y="15344"/>
                  <a:pt x="10575" y="15355"/>
                </a:cubicBezTo>
                <a:cubicBezTo>
                  <a:pt x="10117" y="15370"/>
                  <a:pt x="9849" y="15482"/>
                  <a:pt x="9617" y="15755"/>
                </a:cubicBezTo>
                <a:cubicBezTo>
                  <a:pt x="9469" y="15930"/>
                  <a:pt x="9443" y="15947"/>
                  <a:pt x="9309" y="15947"/>
                </a:cubicBezTo>
                <a:cubicBezTo>
                  <a:pt x="9055" y="15947"/>
                  <a:pt x="8651" y="16082"/>
                  <a:pt x="8437" y="16239"/>
                </a:cubicBezTo>
                <a:lnTo>
                  <a:pt x="8240" y="16385"/>
                </a:lnTo>
                <a:lnTo>
                  <a:pt x="8019" y="16327"/>
                </a:lnTo>
                <a:cubicBezTo>
                  <a:pt x="7482" y="16188"/>
                  <a:pt x="6913" y="16192"/>
                  <a:pt x="6765" y="16337"/>
                </a:cubicBezTo>
                <a:cubicBezTo>
                  <a:pt x="6607" y="16492"/>
                  <a:pt x="6553" y="16499"/>
                  <a:pt x="6418" y="16385"/>
                </a:cubicBezTo>
                <a:cubicBezTo>
                  <a:pt x="6056" y="16077"/>
                  <a:pt x="5551" y="15934"/>
                  <a:pt x="4824" y="15933"/>
                </a:cubicBezTo>
                <a:cubicBezTo>
                  <a:pt x="4518" y="15932"/>
                  <a:pt x="4288" y="15948"/>
                  <a:pt x="4232" y="15974"/>
                </a:cubicBezTo>
                <a:cubicBezTo>
                  <a:pt x="4153" y="16010"/>
                  <a:pt x="4130" y="16005"/>
                  <a:pt x="4043" y="15926"/>
                </a:cubicBezTo>
                <a:cubicBezTo>
                  <a:pt x="3900" y="15797"/>
                  <a:pt x="3429" y="15571"/>
                  <a:pt x="3146" y="15497"/>
                </a:cubicBezTo>
                <a:cubicBezTo>
                  <a:pt x="2964" y="15450"/>
                  <a:pt x="2809" y="15439"/>
                  <a:pt x="2527" y="15450"/>
                </a:cubicBezTo>
                <a:cubicBezTo>
                  <a:pt x="2183" y="15463"/>
                  <a:pt x="2135" y="15474"/>
                  <a:pt x="1942" y="15581"/>
                </a:cubicBezTo>
                <a:cubicBezTo>
                  <a:pt x="1826" y="15645"/>
                  <a:pt x="1658" y="15753"/>
                  <a:pt x="1571" y="15821"/>
                </a:cubicBezTo>
                <a:cubicBezTo>
                  <a:pt x="1450" y="15914"/>
                  <a:pt x="1403" y="15934"/>
                  <a:pt x="1374" y="15903"/>
                </a:cubicBezTo>
                <a:cubicBezTo>
                  <a:pt x="1352" y="15880"/>
                  <a:pt x="1324" y="15872"/>
                  <a:pt x="1311" y="15886"/>
                </a:cubicBezTo>
                <a:cubicBezTo>
                  <a:pt x="1299" y="15900"/>
                  <a:pt x="1306" y="15931"/>
                  <a:pt x="1327" y="15953"/>
                </a:cubicBezTo>
                <a:cubicBezTo>
                  <a:pt x="1355" y="15984"/>
                  <a:pt x="1341" y="16026"/>
                  <a:pt x="1272" y="16123"/>
                </a:cubicBezTo>
                <a:cubicBezTo>
                  <a:pt x="832" y="16737"/>
                  <a:pt x="624" y="17734"/>
                  <a:pt x="796" y="18408"/>
                </a:cubicBezTo>
                <a:cubicBezTo>
                  <a:pt x="894" y="18794"/>
                  <a:pt x="1092" y="19151"/>
                  <a:pt x="1579" y="19824"/>
                </a:cubicBezTo>
                <a:cubicBezTo>
                  <a:pt x="1635" y="19901"/>
                  <a:pt x="1637" y="19926"/>
                  <a:pt x="1600" y="20070"/>
                </a:cubicBezTo>
                <a:cubicBezTo>
                  <a:pt x="1573" y="20173"/>
                  <a:pt x="1564" y="20346"/>
                  <a:pt x="1576" y="20547"/>
                </a:cubicBezTo>
                <a:cubicBezTo>
                  <a:pt x="1591" y="20810"/>
                  <a:pt x="1611" y="20896"/>
                  <a:pt x="1701" y="21076"/>
                </a:cubicBezTo>
                <a:cubicBezTo>
                  <a:pt x="1761" y="21195"/>
                  <a:pt x="1879" y="21360"/>
                  <a:pt x="1964" y="21443"/>
                </a:cubicBezTo>
                <a:lnTo>
                  <a:pt x="2118" y="21595"/>
                </a:lnTo>
                <a:lnTo>
                  <a:pt x="11847" y="21597"/>
                </a:lnTo>
                <a:lnTo>
                  <a:pt x="21576" y="21598"/>
                </a:lnTo>
                <a:lnTo>
                  <a:pt x="21576" y="20102"/>
                </a:lnTo>
                <a:lnTo>
                  <a:pt x="21576" y="18605"/>
                </a:lnTo>
                <a:lnTo>
                  <a:pt x="21417" y="18629"/>
                </a:lnTo>
                <a:cubicBezTo>
                  <a:pt x="21007" y="18686"/>
                  <a:pt x="20749" y="18766"/>
                  <a:pt x="20524" y="18906"/>
                </a:cubicBezTo>
                <a:cubicBezTo>
                  <a:pt x="20080" y="19183"/>
                  <a:pt x="19827" y="19539"/>
                  <a:pt x="19659" y="20122"/>
                </a:cubicBezTo>
                <a:cubicBezTo>
                  <a:pt x="19610" y="20290"/>
                  <a:pt x="19563" y="20449"/>
                  <a:pt x="19555" y="20474"/>
                </a:cubicBezTo>
                <a:cubicBezTo>
                  <a:pt x="19508" y="20615"/>
                  <a:pt x="19026" y="20147"/>
                  <a:pt x="18635" y="19583"/>
                </a:cubicBezTo>
                <a:cubicBezTo>
                  <a:pt x="18518" y="19414"/>
                  <a:pt x="18292" y="19135"/>
                  <a:pt x="18130" y="18963"/>
                </a:cubicBezTo>
                <a:cubicBezTo>
                  <a:pt x="17738" y="18541"/>
                  <a:pt x="17462" y="18389"/>
                  <a:pt x="16973" y="18323"/>
                </a:cubicBezTo>
                <a:cubicBezTo>
                  <a:pt x="16784" y="18298"/>
                  <a:pt x="16556" y="18289"/>
                  <a:pt x="16466" y="18301"/>
                </a:cubicBezTo>
                <a:cubicBezTo>
                  <a:pt x="16365" y="18316"/>
                  <a:pt x="16296" y="18310"/>
                  <a:pt x="16282" y="18286"/>
                </a:cubicBezTo>
                <a:cubicBezTo>
                  <a:pt x="16270" y="18265"/>
                  <a:pt x="16313" y="18143"/>
                  <a:pt x="16379" y="18015"/>
                </a:cubicBezTo>
                <a:cubicBezTo>
                  <a:pt x="16444" y="17887"/>
                  <a:pt x="16527" y="17655"/>
                  <a:pt x="16564" y="17499"/>
                </a:cubicBezTo>
                <a:cubicBezTo>
                  <a:pt x="16644" y="17162"/>
                  <a:pt x="16685" y="16390"/>
                  <a:pt x="16640" y="16062"/>
                </a:cubicBezTo>
                <a:cubicBezTo>
                  <a:pt x="16605" y="15802"/>
                  <a:pt x="16633" y="15756"/>
                  <a:pt x="16752" y="15877"/>
                </a:cubicBezTo>
                <a:cubicBezTo>
                  <a:pt x="16833" y="15958"/>
                  <a:pt x="16833" y="15958"/>
                  <a:pt x="16833" y="15882"/>
                </a:cubicBezTo>
                <a:cubicBezTo>
                  <a:pt x="16833" y="15840"/>
                  <a:pt x="16818" y="15797"/>
                  <a:pt x="16799" y="15785"/>
                </a:cubicBezTo>
                <a:cubicBezTo>
                  <a:pt x="16777" y="15770"/>
                  <a:pt x="16779" y="15736"/>
                  <a:pt x="16803" y="15688"/>
                </a:cubicBezTo>
                <a:cubicBezTo>
                  <a:pt x="16853" y="15587"/>
                  <a:pt x="16792" y="15518"/>
                  <a:pt x="16714" y="15588"/>
                </a:cubicBezTo>
                <a:cubicBezTo>
                  <a:pt x="16667" y="15630"/>
                  <a:pt x="16652" y="15630"/>
                  <a:pt x="16620" y="15582"/>
                </a:cubicBezTo>
                <a:cubicBezTo>
                  <a:pt x="16599" y="15552"/>
                  <a:pt x="16471" y="15378"/>
                  <a:pt x="16335" y="15198"/>
                </a:cubicBezTo>
                <a:cubicBezTo>
                  <a:pt x="16054" y="14823"/>
                  <a:pt x="15740" y="14576"/>
                  <a:pt x="15306" y="14387"/>
                </a:cubicBezTo>
                <a:cubicBezTo>
                  <a:pt x="15060" y="14280"/>
                  <a:pt x="15021" y="14273"/>
                  <a:pt x="14628" y="14275"/>
                </a:cubicBezTo>
                <a:close/>
                <a:moveTo>
                  <a:pt x="9521" y="14363"/>
                </a:moveTo>
                <a:cubicBezTo>
                  <a:pt x="9478" y="14363"/>
                  <a:pt x="9478" y="14373"/>
                  <a:pt x="9526" y="14424"/>
                </a:cubicBezTo>
                <a:cubicBezTo>
                  <a:pt x="9575" y="14477"/>
                  <a:pt x="9576" y="14492"/>
                  <a:pt x="9535" y="14542"/>
                </a:cubicBezTo>
                <a:cubicBezTo>
                  <a:pt x="9466" y="14624"/>
                  <a:pt x="9523" y="14720"/>
                  <a:pt x="9600" y="14651"/>
                </a:cubicBezTo>
                <a:cubicBezTo>
                  <a:pt x="9646" y="14610"/>
                  <a:pt x="9663" y="14612"/>
                  <a:pt x="9710" y="14662"/>
                </a:cubicBezTo>
                <a:cubicBezTo>
                  <a:pt x="9793" y="14751"/>
                  <a:pt x="9833" y="14736"/>
                  <a:pt x="9774" y="14638"/>
                </a:cubicBezTo>
                <a:cubicBezTo>
                  <a:pt x="9737" y="14577"/>
                  <a:pt x="9733" y="14542"/>
                  <a:pt x="9758" y="14514"/>
                </a:cubicBezTo>
                <a:cubicBezTo>
                  <a:pt x="9778" y="14493"/>
                  <a:pt x="9784" y="14448"/>
                  <a:pt x="9772" y="14415"/>
                </a:cubicBezTo>
                <a:cubicBezTo>
                  <a:pt x="9755" y="14365"/>
                  <a:pt x="9741" y="14363"/>
                  <a:pt x="9699" y="14401"/>
                </a:cubicBezTo>
                <a:cubicBezTo>
                  <a:pt x="9660" y="14435"/>
                  <a:pt x="9639" y="14435"/>
                  <a:pt x="9610" y="14404"/>
                </a:cubicBezTo>
                <a:cubicBezTo>
                  <a:pt x="9589" y="14381"/>
                  <a:pt x="9549" y="14363"/>
                  <a:pt x="9521" y="14363"/>
                </a:cubicBezTo>
                <a:close/>
                <a:moveTo>
                  <a:pt x="20421" y="14410"/>
                </a:moveTo>
                <a:cubicBezTo>
                  <a:pt x="20406" y="14418"/>
                  <a:pt x="20407" y="14446"/>
                  <a:pt x="20439" y="14487"/>
                </a:cubicBezTo>
                <a:cubicBezTo>
                  <a:pt x="20470" y="14527"/>
                  <a:pt x="20471" y="14569"/>
                  <a:pt x="20445" y="14650"/>
                </a:cubicBezTo>
                <a:cubicBezTo>
                  <a:pt x="20407" y="14767"/>
                  <a:pt x="20454" y="14802"/>
                  <a:pt x="20534" y="14716"/>
                </a:cubicBezTo>
                <a:cubicBezTo>
                  <a:pt x="20566" y="14682"/>
                  <a:pt x="20587" y="14686"/>
                  <a:pt x="20632" y="14734"/>
                </a:cubicBezTo>
                <a:cubicBezTo>
                  <a:pt x="20701" y="14808"/>
                  <a:pt x="20741" y="14812"/>
                  <a:pt x="20741" y="14744"/>
                </a:cubicBezTo>
                <a:cubicBezTo>
                  <a:pt x="20741" y="14717"/>
                  <a:pt x="20716" y="14683"/>
                  <a:pt x="20685" y="14671"/>
                </a:cubicBezTo>
                <a:cubicBezTo>
                  <a:pt x="20643" y="14653"/>
                  <a:pt x="20639" y="14638"/>
                  <a:pt x="20669" y="14606"/>
                </a:cubicBezTo>
                <a:cubicBezTo>
                  <a:pt x="20713" y="14559"/>
                  <a:pt x="20722" y="14435"/>
                  <a:pt x="20681" y="14435"/>
                </a:cubicBezTo>
                <a:cubicBezTo>
                  <a:pt x="20667" y="14435"/>
                  <a:pt x="20637" y="14454"/>
                  <a:pt x="20615" y="14478"/>
                </a:cubicBezTo>
                <a:cubicBezTo>
                  <a:pt x="20585" y="14510"/>
                  <a:pt x="20559" y="14504"/>
                  <a:pt x="20507" y="14453"/>
                </a:cubicBezTo>
                <a:cubicBezTo>
                  <a:pt x="20469" y="14415"/>
                  <a:pt x="20436" y="14403"/>
                  <a:pt x="20421" y="14410"/>
                </a:cubicBezTo>
                <a:close/>
                <a:moveTo>
                  <a:pt x="19848" y="14976"/>
                </a:moveTo>
                <a:cubicBezTo>
                  <a:pt x="19824" y="14969"/>
                  <a:pt x="19805" y="14977"/>
                  <a:pt x="19806" y="15002"/>
                </a:cubicBezTo>
                <a:cubicBezTo>
                  <a:pt x="19807" y="15017"/>
                  <a:pt x="19830" y="15059"/>
                  <a:pt x="19857" y="15098"/>
                </a:cubicBezTo>
                <a:cubicBezTo>
                  <a:pt x="19900" y="15159"/>
                  <a:pt x="19899" y="15175"/>
                  <a:pt x="19852" y="15230"/>
                </a:cubicBezTo>
                <a:cubicBezTo>
                  <a:pt x="19776" y="15321"/>
                  <a:pt x="19827" y="15394"/>
                  <a:pt x="19910" y="15313"/>
                </a:cubicBezTo>
                <a:cubicBezTo>
                  <a:pt x="19972" y="15252"/>
                  <a:pt x="19978" y="15252"/>
                  <a:pt x="20049" y="15329"/>
                </a:cubicBezTo>
                <a:cubicBezTo>
                  <a:pt x="20111" y="15396"/>
                  <a:pt x="20125" y="15400"/>
                  <a:pt x="20134" y="15352"/>
                </a:cubicBezTo>
                <a:cubicBezTo>
                  <a:pt x="20140" y="15321"/>
                  <a:pt x="20128" y="15273"/>
                  <a:pt x="20107" y="15246"/>
                </a:cubicBezTo>
                <a:cubicBezTo>
                  <a:pt x="20078" y="15208"/>
                  <a:pt x="20078" y="15177"/>
                  <a:pt x="20107" y="15118"/>
                </a:cubicBezTo>
                <a:cubicBezTo>
                  <a:pt x="20157" y="15018"/>
                  <a:pt x="20122" y="14982"/>
                  <a:pt x="20032" y="15043"/>
                </a:cubicBezTo>
                <a:cubicBezTo>
                  <a:pt x="19971" y="15084"/>
                  <a:pt x="19956" y="15083"/>
                  <a:pt x="19922" y="15033"/>
                </a:cubicBezTo>
                <a:cubicBezTo>
                  <a:pt x="19902" y="15004"/>
                  <a:pt x="19872" y="14982"/>
                  <a:pt x="19848" y="1497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6" name="Coot_0.7-5.png" descr="Coot_0.7-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37" y="2330649"/>
            <a:ext cx="5393291" cy="3482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MacPyMOL-2.png" descr="MacPyMOL-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086" y="1196578"/>
            <a:ext cx="6625828" cy="532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1586" y="4048"/>
                </a:moveTo>
                <a:cubicBezTo>
                  <a:pt x="11954" y="4046"/>
                  <a:pt x="12124" y="4104"/>
                  <a:pt x="12430" y="4331"/>
                </a:cubicBezTo>
                <a:cubicBezTo>
                  <a:pt x="12550" y="4420"/>
                  <a:pt x="12666" y="4504"/>
                  <a:pt x="12687" y="4520"/>
                </a:cubicBezTo>
                <a:cubicBezTo>
                  <a:pt x="12713" y="4540"/>
                  <a:pt x="12669" y="4594"/>
                  <a:pt x="12541" y="4699"/>
                </a:cubicBezTo>
                <a:cubicBezTo>
                  <a:pt x="12321" y="4879"/>
                  <a:pt x="12219" y="5008"/>
                  <a:pt x="12241" y="5077"/>
                </a:cubicBezTo>
                <a:cubicBezTo>
                  <a:pt x="12250" y="5105"/>
                  <a:pt x="12321" y="5179"/>
                  <a:pt x="12398" y="5243"/>
                </a:cubicBezTo>
                <a:cubicBezTo>
                  <a:pt x="12657" y="5453"/>
                  <a:pt x="13310" y="6437"/>
                  <a:pt x="13504" y="6905"/>
                </a:cubicBezTo>
                <a:cubicBezTo>
                  <a:pt x="13631" y="7213"/>
                  <a:pt x="13713" y="7639"/>
                  <a:pt x="13732" y="8083"/>
                </a:cubicBezTo>
                <a:cubicBezTo>
                  <a:pt x="13745" y="8382"/>
                  <a:pt x="13739" y="8472"/>
                  <a:pt x="13707" y="8503"/>
                </a:cubicBezTo>
                <a:cubicBezTo>
                  <a:pt x="13634" y="8575"/>
                  <a:pt x="13189" y="8626"/>
                  <a:pt x="12954" y="8589"/>
                </a:cubicBezTo>
                <a:cubicBezTo>
                  <a:pt x="12583" y="8532"/>
                  <a:pt x="12581" y="8530"/>
                  <a:pt x="12490" y="8238"/>
                </a:cubicBezTo>
                <a:cubicBezTo>
                  <a:pt x="12446" y="8096"/>
                  <a:pt x="12382" y="7925"/>
                  <a:pt x="12348" y="7858"/>
                </a:cubicBezTo>
                <a:cubicBezTo>
                  <a:pt x="12311" y="7782"/>
                  <a:pt x="12294" y="7702"/>
                  <a:pt x="12304" y="7654"/>
                </a:cubicBezTo>
                <a:cubicBezTo>
                  <a:pt x="12324" y="7560"/>
                  <a:pt x="12252" y="7408"/>
                  <a:pt x="12173" y="7376"/>
                </a:cubicBezTo>
                <a:cubicBezTo>
                  <a:pt x="12142" y="7364"/>
                  <a:pt x="12023" y="7242"/>
                  <a:pt x="11908" y="7103"/>
                </a:cubicBezTo>
                <a:cubicBezTo>
                  <a:pt x="11685" y="6834"/>
                  <a:pt x="11372" y="6618"/>
                  <a:pt x="11067" y="6521"/>
                </a:cubicBezTo>
                <a:cubicBezTo>
                  <a:pt x="10915" y="6473"/>
                  <a:pt x="10907" y="6475"/>
                  <a:pt x="10751" y="6577"/>
                </a:cubicBezTo>
                <a:cubicBezTo>
                  <a:pt x="10583" y="6686"/>
                  <a:pt x="10150" y="7155"/>
                  <a:pt x="10068" y="7317"/>
                </a:cubicBezTo>
                <a:cubicBezTo>
                  <a:pt x="10041" y="7369"/>
                  <a:pt x="9980" y="7465"/>
                  <a:pt x="9930" y="7530"/>
                </a:cubicBezTo>
                <a:cubicBezTo>
                  <a:pt x="9881" y="7596"/>
                  <a:pt x="9787" y="7761"/>
                  <a:pt x="9722" y="7898"/>
                </a:cubicBezTo>
                <a:cubicBezTo>
                  <a:pt x="9618" y="8116"/>
                  <a:pt x="9606" y="8165"/>
                  <a:pt x="9624" y="8286"/>
                </a:cubicBezTo>
                <a:cubicBezTo>
                  <a:pt x="9658" y="8516"/>
                  <a:pt x="9777" y="8797"/>
                  <a:pt x="9928" y="9002"/>
                </a:cubicBezTo>
                <a:cubicBezTo>
                  <a:pt x="10006" y="9108"/>
                  <a:pt x="10062" y="9206"/>
                  <a:pt x="10052" y="9219"/>
                </a:cubicBezTo>
                <a:cubicBezTo>
                  <a:pt x="10032" y="9244"/>
                  <a:pt x="10036" y="9244"/>
                  <a:pt x="9624" y="9202"/>
                </a:cubicBezTo>
                <a:cubicBezTo>
                  <a:pt x="9455" y="9185"/>
                  <a:pt x="9320" y="9152"/>
                  <a:pt x="9299" y="9125"/>
                </a:cubicBezTo>
                <a:cubicBezTo>
                  <a:pt x="9279" y="9099"/>
                  <a:pt x="9132" y="8885"/>
                  <a:pt x="8973" y="8649"/>
                </a:cubicBezTo>
                <a:lnTo>
                  <a:pt x="8684" y="8220"/>
                </a:lnTo>
                <a:lnTo>
                  <a:pt x="8840" y="7598"/>
                </a:lnTo>
                <a:cubicBezTo>
                  <a:pt x="8925" y="7256"/>
                  <a:pt x="8995" y="6924"/>
                  <a:pt x="8995" y="6860"/>
                </a:cubicBezTo>
                <a:cubicBezTo>
                  <a:pt x="8995" y="6778"/>
                  <a:pt x="9015" y="6728"/>
                  <a:pt x="9061" y="6693"/>
                </a:cubicBezTo>
                <a:cubicBezTo>
                  <a:pt x="9097" y="6666"/>
                  <a:pt x="9254" y="6550"/>
                  <a:pt x="9410" y="6435"/>
                </a:cubicBezTo>
                <a:cubicBezTo>
                  <a:pt x="9719" y="6207"/>
                  <a:pt x="9892" y="5991"/>
                  <a:pt x="10093" y="5581"/>
                </a:cubicBezTo>
                <a:cubicBezTo>
                  <a:pt x="10360" y="5037"/>
                  <a:pt x="10653" y="4505"/>
                  <a:pt x="10745" y="4397"/>
                </a:cubicBezTo>
                <a:cubicBezTo>
                  <a:pt x="10800" y="4333"/>
                  <a:pt x="10942" y="4228"/>
                  <a:pt x="11062" y="4164"/>
                </a:cubicBezTo>
                <a:cubicBezTo>
                  <a:pt x="11260" y="4059"/>
                  <a:pt x="11308" y="4049"/>
                  <a:pt x="11586" y="4048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1DD761-4AC4-4E45-A3C1-E889FE91D146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 advAuto="0"/>
      <p:bldP spid="207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olecular modeling is used in refinement. Do you have the right balance of forces and density?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Molecular modeling is used in refinement. Do you have the right balance of forces and density?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3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83" y="1482328"/>
            <a:ext cx="7295555" cy="455414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32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0F8F03F-73A4-8A4C-A969-D533F4EF55A1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e proposed the opposite stereoisomer, which would eliminate the steric clash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We proposed the opposite stereoisomer, which would eliminate the steric clash</a:t>
            </a:r>
          </a:p>
        </p:txBody>
      </p:sp>
      <p:sp>
        <p:nvSpPr>
          <p:cNvPr id="2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38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39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40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76" y="1437679"/>
            <a:ext cx="8751094" cy="4500563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113937-0DE6-6C49-8074-54110C7ACCF6}"/>
              </a:ext>
            </a:extLst>
          </p:cNvPr>
          <p:cNvCxnSpPr/>
          <p:nvPr/>
        </p:nvCxnSpPr>
        <p:spPr>
          <a:xfrm>
            <a:off x="502023" y="1112594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E1D38D-CD2E-4041-A7D6-6756FFBA894E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628B2-9A02-694B-8266-C2386F4F654D}"/>
              </a:ext>
            </a:extLst>
          </p:cNvPr>
          <p:cNvSpPr txBox="1"/>
          <p:nvPr/>
        </p:nvSpPr>
        <p:spPr>
          <a:xfrm>
            <a:off x="502023" y="6150676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Further reading: 	(1) </a:t>
            </a:r>
            <a:r>
              <a:rPr lang="en-US" sz="2000" i="1" dirty="0">
                <a:latin typeface="Times New Roman" panose="02020603050405020304" pitchFamily="18" charset="0"/>
              </a:rPr>
              <a:t>Compendium of the Foundations of Classical Statistical Physics</a:t>
            </a:r>
            <a:r>
              <a:rPr lang="en-US" sz="2000" dirty="0">
                <a:latin typeface="Times New Roman" panose="02020603050405020304" pitchFamily="18" charset="0"/>
              </a:rPr>
              <a:t>, Jos </a:t>
            </a:r>
            <a:r>
              <a:rPr lang="en-US" sz="2000" dirty="0" err="1">
                <a:latin typeface="Times New Roman" panose="02020603050405020304" pitchFamily="18" charset="0"/>
              </a:rPr>
              <a:t>Uffink</a:t>
            </a: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		(2) </a:t>
            </a:r>
            <a:r>
              <a:rPr lang="en-US" sz="2000" i="1" dirty="0">
                <a:latin typeface="Times New Roman" panose="02020603050405020304" pitchFamily="18" charset="0"/>
              </a:rPr>
              <a:t>An Introduction to Applied Statistical Thermodynamics</a:t>
            </a:r>
            <a:r>
              <a:rPr lang="en-US" sz="2000" dirty="0">
                <a:latin typeface="Times New Roman" panose="02020603050405020304" pitchFamily="18" charset="0"/>
              </a:rPr>
              <a:t>, Sandler, Section 1.4</a:t>
            </a:r>
          </a:p>
          <a:p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580ED-261E-004A-9286-DD9A97DE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4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Mechanics Postulate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46A2A0-E451-1F4A-9568-AC66E4163BB4}"/>
              </a:ext>
            </a:extLst>
          </p:cNvPr>
          <p:cNvSpPr/>
          <p:nvPr/>
        </p:nvSpPr>
        <p:spPr>
          <a:xfrm>
            <a:off x="838200" y="1594173"/>
            <a:ext cx="1051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Ergodic Hypothesis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: The (long) time average of any mechanical property in a real macroscopic system is equal to the average value of that property over all microscopic states of the system.  Each state is weighted by the 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</a:rPr>
              <a:t>probability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of occurrence, provided that the microscopic sates replicate the thermodynamic state and environment of the actual system.</a:t>
            </a:r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2CAD0-DA81-534F-9773-707BB3792B7B}"/>
              </a:ext>
            </a:extLst>
          </p:cNvPr>
          <p:cNvSpPr/>
          <p:nvPr/>
        </p:nvSpPr>
        <p:spPr>
          <a:xfrm>
            <a:off x="2201777" y="3762138"/>
            <a:ext cx="75999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 fontAlgn="base"/>
            <a:r>
              <a:rPr lang="en-US" sz="2000" dirty="0">
                <a:latin typeface="Times New Roman" panose="02020603050405020304" pitchFamily="18" charset="0"/>
              </a:rPr>
              <a:t>If the ergodic hypothesis is true, then time averages equal ensemble averages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 1912).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36A0C5-AB7D-4D49-9EB4-5E8512D0FE60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 descr="page5image3008847584">
            <a:extLst>
              <a:ext uri="{FF2B5EF4-FFF2-40B4-BE49-F238E27FC236}">
                <a16:creationId xmlns:a16="http://schemas.microsoft.com/office/drawing/2014/main" id="{5685A710-4FEA-6940-B3E7-163B39D91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/>
          <a:stretch/>
        </p:blipFill>
        <p:spPr bwMode="auto">
          <a:xfrm>
            <a:off x="2201777" y="3429000"/>
            <a:ext cx="7451677" cy="8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835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e newly refined model eliminates the steric clash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The newly refined model eliminates the steric clash</a:t>
            </a:r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46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47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48" name="MacPyMOL-5.png" descr="MacPyMOL-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797" y="1143000"/>
            <a:ext cx="6383698" cy="538460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F5F39B-C5D0-2745-8A32-365CF2C9DFE8}"/>
              </a:ext>
            </a:extLst>
          </p:cNvPr>
          <p:cNvCxnSpPr/>
          <p:nvPr/>
        </p:nvCxnSpPr>
        <p:spPr>
          <a:xfrm>
            <a:off x="502023" y="95356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And it fits the density as well as the original model"/>
          <p:cNvSpPr txBox="1">
            <a:spLocks noGrp="1"/>
          </p:cNvSpPr>
          <p:nvPr>
            <p:ph type="title"/>
          </p:nvPr>
        </p:nvSpPr>
        <p:spPr>
          <a:xfrm>
            <a:off x="1515070" y="-187523"/>
            <a:ext cx="9152930" cy="1428750"/>
          </a:xfrm>
          <a:prstGeom prst="rect">
            <a:avLst/>
          </a:prstGeom>
        </p:spPr>
        <p:txBody>
          <a:bodyPr/>
          <a:lstStyle/>
          <a:p>
            <a:r>
              <a:t>And it fits the density as well as the original model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52" name="Rectangle"/>
          <p:cNvSpPr/>
          <p:nvPr/>
        </p:nvSpPr>
        <p:spPr>
          <a:xfrm>
            <a:off x="7506890" y="1785938"/>
            <a:ext cx="1580555" cy="79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sp>
        <p:nvSpPr>
          <p:cNvPr id="253" name="Rectangle"/>
          <p:cNvSpPr/>
          <p:nvPr/>
        </p:nvSpPr>
        <p:spPr>
          <a:xfrm>
            <a:off x="6140648" y="2169914"/>
            <a:ext cx="1580555" cy="40183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dirty="0">
              <a:latin typeface="Times New Roman" panose="02020603050405020304" pitchFamily="18" charset="0"/>
            </a:endParaRPr>
          </a:p>
        </p:txBody>
      </p:sp>
      <p:pic>
        <p:nvPicPr>
          <p:cNvPr id="254" name="Coot_0.7.png" descr="Coot_0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602" y="1107281"/>
            <a:ext cx="7251609" cy="526851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D6BC20-837D-BF4F-B075-D0E3BFF9FE6F}"/>
              </a:ext>
            </a:extLst>
          </p:cNvPr>
          <p:cNvCxnSpPr/>
          <p:nvPr/>
        </p:nvCxnSpPr>
        <p:spPr>
          <a:xfrm>
            <a:off x="502023" y="1047058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Crystal structures are limiting in some respects</a:t>
            </a:r>
          </a:p>
        </p:txBody>
      </p:sp>
      <p:sp>
        <p:nvSpPr>
          <p:cNvPr id="271" name="Proteins are not really static…"/>
          <p:cNvSpPr txBox="1">
            <a:spLocks noGrp="1"/>
          </p:cNvSpPr>
          <p:nvPr>
            <p:ph type="body" idx="1"/>
          </p:nvPr>
        </p:nvSpPr>
        <p:spPr>
          <a:xfrm>
            <a:off x="2050851" y="1946672"/>
            <a:ext cx="7358063" cy="4018359"/>
          </a:xfrm>
          <a:prstGeom prst="rect">
            <a:avLst/>
          </a:prstGeom>
        </p:spPr>
        <p:txBody>
          <a:bodyPr/>
          <a:lstStyle/>
          <a:p>
            <a:r>
              <a:rPr dirty="0"/>
              <a:t>Proteins are not really static</a:t>
            </a:r>
          </a:p>
          <a:p>
            <a:r>
              <a:rPr dirty="0"/>
              <a:t>They are a </a:t>
            </a:r>
            <a:r>
              <a:rPr i="1" dirty="0"/>
              <a:t>model</a:t>
            </a:r>
            <a:r>
              <a:rPr dirty="0"/>
              <a:t> fit to the data (the data is the diffraction pattern/electron density)</a:t>
            </a:r>
          </a:p>
          <a:p>
            <a:pPr lvl="1"/>
            <a:r>
              <a:rPr dirty="0"/>
              <a:t>It’s easy to confuse them with the data itself</a:t>
            </a:r>
          </a:p>
          <a:p>
            <a:pPr lvl="1"/>
            <a:r>
              <a:rPr dirty="0"/>
              <a:t>Bad modeling yields a bad model! </a:t>
            </a:r>
          </a:p>
          <a:p>
            <a:pPr lvl="1"/>
            <a:r>
              <a:rPr dirty="0"/>
              <a:t>Hetero atoms are particularly problematic (i.e. ligands)</a:t>
            </a:r>
          </a:p>
          <a:p>
            <a:r>
              <a:rPr dirty="0"/>
              <a:t>Crystal conditions, cosolvents, temperature can be important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404487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NMR structures are also deposited on the PDB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E10297-E5BC-9A4D-8D4E-0C9FDE968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383"/>
          <a:stretch/>
        </p:blipFill>
        <p:spPr>
          <a:xfrm>
            <a:off x="6833085" y="3064221"/>
            <a:ext cx="2568090" cy="306569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26FEEBB-6C03-7F47-9DEE-6DF505A8E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7950" b="44352"/>
          <a:stretch/>
        </p:blipFill>
        <p:spPr>
          <a:xfrm>
            <a:off x="2781520" y="2780659"/>
            <a:ext cx="3525529" cy="3349253"/>
          </a:xfrm>
          <a:prstGeom prst="rect">
            <a:avLst/>
          </a:prstGeom>
        </p:spPr>
      </p:pic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0"/>
            <a:ext cx="11187953" cy="401835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Proteins are not static</a:t>
            </a:r>
            <a:r>
              <a:rPr lang="en-US" sz="2400" dirty="0"/>
              <a:t> and these structures are resolved in solution. Uses isotope labels.</a:t>
            </a:r>
            <a:endParaRPr sz="2400" dirty="0"/>
          </a:p>
          <a:p>
            <a:r>
              <a:rPr lang="en-US" sz="2400" dirty="0"/>
              <a:t>So, the model includes multiple conformations. </a:t>
            </a:r>
            <a:endParaRPr sz="2400" dirty="0"/>
          </a:p>
          <a:p>
            <a:r>
              <a:rPr lang="en-US" sz="2400" dirty="0"/>
              <a:t>NMR data can illuminate more than just structures, but it is size limited for what can be resolved. </a:t>
            </a:r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Grace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Structure of the N-terminal domain …a peptide ligand"</a:t>
            </a:r>
            <a:r>
              <a:rPr lang="en-US" sz="2000" i="1" dirty="0">
                <a:latin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hlinkClick r:id="rId4"/>
              </a:rPr>
              <a:t>paper</a:t>
            </a:r>
            <a:r>
              <a:rPr lang="en-US" sz="2000" dirty="0">
                <a:latin typeface="Times New Roman" panose="02020603050405020304" pitchFamily="18" charset="0"/>
                <a:hlinkClick r:id="rId5"/>
              </a:rPr>
              <a:t>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942170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next experimental revolution? Cryo-Electron Microscopy (cryo-EM)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0"/>
            <a:ext cx="7298953" cy="48183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Pros, for our purposes: </a:t>
            </a:r>
          </a:p>
          <a:p>
            <a:r>
              <a:rPr lang="en-US" sz="2200" dirty="0"/>
              <a:t>Rapid freezing and actual fixation in vitreous ice preserves the hydrated state. The structural information may better reflect the state of the sample before it was frozen. </a:t>
            </a:r>
          </a:p>
          <a:p>
            <a:r>
              <a:rPr lang="en-US" sz="2200" dirty="0"/>
              <a:t>Samples can be inhomogeneous allowing for observation of conformational ensembles. </a:t>
            </a:r>
          </a:p>
          <a:p>
            <a:r>
              <a:rPr lang="en-US" sz="2200" dirty="0"/>
              <a:t>The chemical environment can be controlled </a:t>
            </a:r>
          </a:p>
          <a:p>
            <a:pPr marL="0" indent="0">
              <a:buNone/>
            </a:pPr>
            <a:r>
              <a:rPr lang="en-US" sz="2200" dirty="0"/>
              <a:t>Cons: </a:t>
            </a:r>
          </a:p>
          <a:p>
            <a:r>
              <a:rPr lang="en-US" sz="2200" dirty="0"/>
              <a:t>Potentially low resolution (but labs are working on applying ML to improving the signal to noise ratio detection)</a:t>
            </a:r>
          </a:p>
          <a:p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19045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Further reading: Revolutionary cryo-EM is taking over structural biology, </a:t>
            </a:r>
            <a:r>
              <a:rPr lang="en-US" i="1" dirty="0"/>
              <a:t>Nature</a:t>
            </a:r>
            <a:r>
              <a:rPr lang="en-US" dirty="0"/>
              <a:t> </a:t>
            </a:r>
            <a:r>
              <a:rPr lang="en-US" b="1" dirty="0"/>
              <a:t>578</a:t>
            </a:r>
            <a:r>
              <a:rPr lang="en-US" dirty="0"/>
              <a:t>, 201 (2020)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50FD696-E8AD-434F-B505-CEEF4F843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75" y="1731686"/>
            <a:ext cx="4115039" cy="4115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5115AB-F777-5945-888E-A5DE0497BAE6}"/>
              </a:ext>
            </a:extLst>
          </p:cNvPr>
          <p:cNvSpPr txBox="1"/>
          <p:nvPr/>
        </p:nvSpPr>
        <p:spPr>
          <a:xfrm>
            <a:off x="8829675" y="5846725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Merk et al.</a:t>
            </a:r>
          </a:p>
        </p:txBody>
      </p:sp>
    </p:spTree>
    <p:extLst>
      <p:ext uri="{BB962C8B-B14F-4D97-AF65-F5344CB8AC3E}">
        <p14:creationId xmlns:p14="http://schemas.microsoft.com/office/powerpoint/2010/main" val="25393441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next experimental revolution? Cryo-EM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teins are not really static…">
            <a:extLst>
              <a:ext uri="{FF2B5EF4-FFF2-40B4-BE49-F238E27FC236}">
                <a16:creationId xmlns:a16="http://schemas.microsoft.com/office/drawing/2014/main" id="{B383201E-DD3F-EB42-8A49-E9C2D5398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Cryo-EM can now cross the 2 </a:t>
            </a:r>
            <a:r>
              <a:rPr lang="en-US" dirty="0" err="1"/>
              <a:t>Å</a:t>
            </a:r>
            <a:r>
              <a:rPr lang="en-US" dirty="0"/>
              <a:t> resolution barrier and resolve structures of proteins with sizes &lt; 100 </a:t>
            </a:r>
            <a:r>
              <a:rPr lang="en-US" dirty="0" err="1"/>
              <a:t>kDa</a:t>
            </a:r>
            <a:r>
              <a:rPr lang="en-US" dirty="0"/>
              <a:t>. </a:t>
            </a:r>
          </a:p>
          <a:p>
            <a:r>
              <a:rPr lang="en-US" sz="2400" dirty="0"/>
              <a:t>This technique and applications of it will likely become rapidly more prevalent</a:t>
            </a:r>
          </a:p>
          <a:p>
            <a:endParaRPr lang="en-US" sz="2400" dirty="0"/>
          </a:p>
          <a:p>
            <a:r>
              <a:rPr lang="en-US" sz="2400" dirty="0"/>
              <a:t>Increasing applications in pharma for </a:t>
            </a:r>
            <a:r>
              <a:rPr lang="en-US" sz="2400" dirty="0" err="1"/>
              <a:t>sm</a:t>
            </a:r>
            <a:r>
              <a:rPr lang="en-US" sz="2400" dirty="0"/>
              <a:t> drug discovery and biologics</a:t>
            </a:r>
          </a:p>
          <a:p>
            <a:pPr marL="0" indent="0">
              <a:buNone/>
            </a:pPr>
            <a:endParaRPr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Merk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Breaking Cryo-EM …to Facilitate Drug Discovery” </a:t>
            </a:r>
            <a:r>
              <a:rPr lang="en-US" dirty="0">
                <a:hlinkClick r:id="rId2" tooltip="Persistent link using digital object identifier"/>
              </a:rPr>
              <a:t>https://doi.org/10.1016/j.cell.2016.05.040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8A6BC8E-ABB7-C94F-B3B6-FC5918D0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75" y="1611867"/>
            <a:ext cx="4838700" cy="44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0618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Homology modeling seeks to solve a common protein structure problem"/>
          <p:cNvSpPr txBox="1"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Homology modeling seeks to solve a common protein structure problem</a:t>
            </a:r>
          </a:p>
        </p:txBody>
      </p:sp>
      <p:sp>
        <p:nvSpPr>
          <p:cNvPr id="275" name="We have a protein sequence of interes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a protein sequence of interest</a:t>
            </a:r>
          </a:p>
          <a:p>
            <a:pPr lvl="1"/>
            <a:r>
              <a:t>ex.   MET ALA ILE  VAL ARG ALA HIS LEU LYS ILE TYR GLY ARG VAL GLN GLY VAL GLY PHE ARG TRP SER MET GLN ARG GLU ...</a:t>
            </a:r>
          </a:p>
          <a:p>
            <a:pPr lvl="1"/>
            <a:r>
              <a:t>that is, MAIVRAHLKIYGRVQGVGFAWSMNRE...</a:t>
            </a:r>
          </a:p>
          <a:p>
            <a:r>
              <a:t>We want to predict its structure</a:t>
            </a:r>
          </a:p>
          <a:p>
            <a:pPr lvl="1"/>
            <a:r>
              <a:t>There are structures of related proteins available</a:t>
            </a:r>
          </a:p>
          <a:p>
            <a:r>
              <a:t>How do we use the structures of these related proteins to help with our problem?</a:t>
            </a:r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9DA59-51E2-A34B-B710-0E7F4BAF5F42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622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omology or comparative models predict new structures based on knowns"/>
          <p:cNvSpPr txBox="1">
            <a:spLocks noGrp="1"/>
          </p:cNvSpPr>
          <p:nvPr>
            <p:ph type="title"/>
          </p:nvPr>
        </p:nvSpPr>
        <p:spPr>
          <a:xfrm>
            <a:off x="838200" y="24955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Homology or comparative models predict new structures based on knowns</a:t>
            </a:r>
          </a:p>
        </p:txBody>
      </p:sp>
      <p:sp>
        <p:nvSpPr>
          <p:cNvPr id="281" name="Example: Could we predict the structure of BC in S. Aureus based on its structure in E. Coli?"/>
          <p:cNvSpPr txBox="1">
            <a:spLocks noGrp="1"/>
          </p:cNvSpPr>
          <p:nvPr>
            <p:ph type="body" sz="quarter" idx="1"/>
          </p:nvPr>
        </p:nvSpPr>
        <p:spPr>
          <a:xfrm>
            <a:off x="838200" y="1690688"/>
            <a:ext cx="10079831" cy="1017984"/>
          </a:xfrm>
          <a:prstGeom prst="rect">
            <a:avLst/>
          </a:prstGeom>
        </p:spPr>
        <p:txBody>
          <a:bodyPr/>
          <a:lstStyle/>
          <a:p>
            <a:r>
              <a:rPr dirty="0"/>
              <a:t>Example: Could we predict the structure of BC in </a:t>
            </a:r>
            <a:r>
              <a:rPr i="1" dirty="0"/>
              <a:t>S. Aureus</a:t>
            </a:r>
            <a:r>
              <a:rPr dirty="0"/>
              <a:t> based on its structure in </a:t>
            </a:r>
            <a:r>
              <a:rPr i="1" dirty="0"/>
              <a:t>E. Coli?</a:t>
            </a:r>
          </a:p>
        </p:txBody>
      </p:sp>
      <p:sp>
        <p:nvSpPr>
          <p:cNvPr id="2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283" name="2W6N_all.png" descr="2W6N_all.png"/>
          <p:cNvPicPr>
            <a:picLocks noChangeAspect="1"/>
          </p:cNvPicPr>
          <p:nvPr/>
        </p:nvPicPr>
        <p:blipFill>
          <a:blip r:embed="rId2"/>
          <a:srcRect l="15481" t="7724" r="6623" b="6494"/>
          <a:stretch>
            <a:fillRect/>
          </a:stretch>
        </p:blipFill>
        <p:spPr>
          <a:xfrm>
            <a:off x="838200" y="2701057"/>
            <a:ext cx="4693295" cy="3086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91" extrusionOk="0">
                <a:moveTo>
                  <a:pt x="11490" y="0"/>
                </a:moveTo>
                <a:cubicBezTo>
                  <a:pt x="11437" y="2"/>
                  <a:pt x="11377" y="37"/>
                  <a:pt x="11288" y="106"/>
                </a:cubicBezTo>
                <a:cubicBezTo>
                  <a:pt x="11230" y="150"/>
                  <a:pt x="11159" y="186"/>
                  <a:pt x="11130" y="186"/>
                </a:cubicBezTo>
                <a:cubicBezTo>
                  <a:pt x="11040" y="186"/>
                  <a:pt x="10701" y="286"/>
                  <a:pt x="10582" y="347"/>
                </a:cubicBezTo>
                <a:cubicBezTo>
                  <a:pt x="10516" y="381"/>
                  <a:pt x="10471" y="422"/>
                  <a:pt x="10476" y="445"/>
                </a:cubicBezTo>
                <a:cubicBezTo>
                  <a:pt x="10481" y="467"/>
                  <a:pt x="10412" y="538"/>
                  <a:pt x="10320" y="608"/>
                </a:cubicBezTo>
                <a:lnTo>
                  <a:pt x="10156" y="732"/>
                </a:lnTo>
                <a:lnTo>
                  <a:pt x="10098" y="637"/>
                </a:lnTo>
                <a:lnTo>
                  <a:pt x="10040" y="543"/>
                </a:lnTo>
                <a:lnTo>
                  <a:pt x="9807" y="562"/>
                </a:lnTo>
                <a:cubicBezTo>
                  <a:pt x="9524" y="586"/>
                  <a:pt x="9353" y="640"/>
                  <a:pt x="9300" y="720"/>
                </a:cubicBezTo>
                <a:cubicBezTo>
                  <a:pt x="9278" y="753"/>
                  <a:pt x="9233" y="912"/>
                  <a:pt x="9199" y="1074"/>
                </a:cubicBezTo>
                <a:cubicBezTo>
                  <a:pt x="9111" y="1499"/>
                  <a:pt x="9102" y="1505"/>
                  <a:pt x="9004" y="1221"/>
                </a:cubicBezTo>
                <a:cubicBezTo>
                  <a:pt x="8959" y="1090"/>
                  <a:pt x="8885" y="920"/>
                  <a:pt x="8840" y="843"/>
                </a:cubicBezTo>
                <a:lnTo>
                  <a:pt x="8758" y="702"/>
                </a:lnTo>
                <a:lnTo>
                  <a:pt x="8422" y="702"/>
                </a:lnTo>
                <a:cubicBezTo>
                  <a:pt x="8194" y="702"/>
                  <a:pt x="8070" y="715"/>
                  <a:pt x="8038" y="743"/>
                </a:cubicBezTo>
                <a:cubicBezTo>
                  <a:pt x="7987" y="788"/>
                  <a:pt x="7964" y="876"/>
                  <a:pt x="7850" y="1442"/>
                </a:cubicBezTo>
                <a:lnTo>
                  <a:pt x="7775" y="1816"/>
                </a:lnTo>
                <a:lnTo>
                  <a:pt x="7853" y="1855"/>
                </a:lnTo>
                <a:cubicBezTo>
                  <a:pt x="8018" y="1936"/>
                  <a:pt x="8014" y="2027"/>
                  <a:pt x="7840" y="2151"/>
                </a:cubicBezTo>
                <a:cubicBezTo>
                  <a:pt x="7715" y="2240"/>
                  <a:pt x="7703" y="2263"/>
                  <a:pt x="7703" y="2427"/>
                </a:cubicBezTo>
                <a:cubicBezTo>
                  <a:pt x="7702" y="2606"/>
                  <a:pt x="7752" y="2762"/>
                  <a:pt x="7880" y="2986"/>
                </a:cubicBezTo>
                <a:lnTo>
                  <a:pt x="7990" y="3181"/>
                </a:lnTo>
                <a:lnTo>
                  <a:pt x="7925" y="3307"/>
                </a:lnTo>
                <a:cubicBezTo>
                  <a:pt x="7795" y="3556"/>
                  <a:pt x="7747" y="3740"/>
                  <a:pt x="7747" y="3983"/>
                </a:cubicBezTo>
                <a:cubicBezTo>
                  <a:pt x="7747" y="4258"/>
                  <a:pt x="7788" y="4355"/>
                  <a:pt x="7958" y="4469"/>
                </a:cubicBezTo>
                <a:cubicBezTo>
                  <a:pt x="8022" y="4512"/>
                  <a:pt x="8074" y="4554"/>
                  <a:pt x="8074" y="4562"/>
                </a:cubicBezTo>
                <a:cubicBezTo>
                  <a:pt x="8074" y="4613"/>
                  <a:pt x="7725" y="4953"/>
                  <a:pt x="7629" y="4995"/>
                </a:cubicBezTo>
                <a:cubicBezTo>
                  <a:pt x="7391" y="5100"/>
                  <a:pt x="7252" y="5361"/>
                  <a:pt x="7257" y="5688"/>
                </a:cubicBezTo>
                <a:cubicBezTo>
                  <a:pt x="7260" y="5863"/>
                  <a:pt x="7306" y="5950"/>
                  <a:pt x="7459" y="6074"/>
                </a:cubicBezTo>
                <a:cubicBezTo>
                  <a:pt x="7532" y="6133"/>
                  <a:pt x="7599" y="6198"/>
                  <a:pt x="7606" y="6218"/>
                </a:cubicBezTo>
                <a:cubicBezTo>
                  <a:pt x="7626" y="6266"/>
                  <a:pt x="7405" y="6603"/>
                  <a:pt x="7298" y="6687"/>
                </a:cubicBezTo>
                <a:cubicBezTo>
                  <a:pt x="7236" y="6735"/>
                  <a:pt x="7148" y="6762"/>
                  <a:pt x="6998" y="6778"/>
                </a:cubicBezTo>
                <a:cubicBezTo>
                  <a:pt x="6762" y="6803"/>
                  <a:pt x="6716" y="6838"/>
                  <a:pt x="6673" y="7032"/>
                </a:cubicBezTo>
                <a:cubicBezTo>
                  <a:pt x="6660" y="7094"/>
                  <a:pt x="6655" y="7190"/>
                  <a:pt x="6663" y="7244"/>
                </a:cubicBezTo>
                <a:cubicBezTo>
                  <a:pt x="6685" y="7400"/>
                  <a:pt x="6661" y="7415"/>
                  <a:pt x="6537" y="7318"/>
                </a:cubicBezTo>
                <a:cubicBezTo>
                  <a:pt x="6343" y="7164"/>
                  <a:pt x="6061" y="7224"/>
                  <a:pt x="5856" y="7461"/>
                </a:cubicBezTo>
                <a:cubicBezTo>
                  <a:pt x="5779" y="7550"/>
                  <a:pt x="5774" y="7551"/>
                  <a:pt x="5733" y="7494"/>
                </a:cubicBezTo>
                <a:cubicBezTo>
                  <a:pt x="5688" y="7431"/>
                  <a:pt x="5631" y="7425"/>
                  <a:pt x="5471" y="7461"/>
                </a:cubicBezTo>
                <a:cubicBezTo>
                  <a:pt x="5386" y="7480"/>
                  <a:pt x="5341" y="7463"/>
                  <a:pt x="5156" y="7347"/>
                </a:cubicBezTo>
                <a:cubicBezTo>
                  <a:pt x="4920" y="7200"/>
                  <a:pt x="4800" y="7177"/>
                  <a:pt x="4671" y="7259"/>
                </a:cubicBezTo>
                <a:cubicBezTo>
                  <a:pt x="4607" y="7300"/>
                  <a:pt x="4595" y="7323"/>
                  <a:pt x="4595" y="7417"/>
                </a:cubicBezTo>
                <a:cubicBezTo>
                  <a:pt x="4595" y="7592"/>
                  <a:pt x="4724" y="8130"/>
                  <a:pt x="4814" y="8335"/>
                </a:cubicBezTo>
                <a:lnTo>
                  <a:pt x="4896" y="8522"/>
                </a:lnTo>
                <a:lnTo>
                  <a:pt x="4791" y="8724"/>
                </a:lnTo>
                <a:cubicBezTo>
                  <a:pt x="4734" y="8835"/>
                  <a:pt x="4585" y="9076"/>
                  <a:pt x="4460" y="9259"/>
                </a:cubicBezTo>
                <a:cubicBezTo>
                  <a:pt x="4336" y="9441"/>
                  <a:pt x="4207" y="9656"/>
                  <a:pt x="4173" y="9736"/>
                </a:cubicBezTo>
                <a:cubicBezTo>
                  <a:pt x="4140" y="9817"/>
                  <a:pt x="4056" y="9964"/>
                  <a:pt x="3988" y="10062"/>
                </a:cubicBezTo>
                <a:lnTo>
                  <a:pt x="3865" y="10241"/>
                </a:lnTo>
                <a:lnTo>
                  <a:pt x="3698" y="10241"/>
                </a:lnTo>
                <a:cubicBezTo>
                  <a:pt x="3606" y="10241"/>
                  <a:pt x="3523" y="10230"/>
                  <a:pt x="3515" y="10217"/>
                </a:cubicBezTo>
                <a:cubicBezTo>
                  <a:pt x="3506" y="10204"/>
                  <a:pt x="3593" y="10055"/>
                  <a:pt x="3710" y="9886"/>
                </a:cubicBezTo>
                <a:lnTo>
                  <a:pt x="3922" y="9580"/>
                </a:lnTo>
                <a:lnTo>
                  <a:pt x="3906" y="9436"/>
                </a:lnTo>
                <a:cubicBezTo>
                  <a:pt x="3887" y="9267"/>
                  <a:pt x="3777" y="8821"/>
                  <a:pt x="3730" y="8726"/>
                </a:cubicBezTo>
                <a:cubicBezTo>
                  <a:pt x="3701" y="8668"/>
                  <a:pt x="3666" y="8658"/>
                  <a:pt x="3464" y="8648"/>
                </a:cubicBezTo>
                <a:cubicBezTo>
                  <a:pt x="3337" y="8641"/>
                  <a:pt x="3179" y="8647"/>
                  <a:pt x="3115" y="8659"/>
                </a:cubicBezTo>
                <a:lnTo>
                  <a:pt x="2998" y="8682"/>
                </a:lnTo>
                <a:lnTo>
                  <a:pt x="2998" y="8858"/>
                </a:lnTo>
                <a:cubicBezTo>
                  <a:pt x="2998" y="8954"/>
                  <a:pt x="3005" y="9123"/>
                  <a:pt x="3012" y="9234"/>
                </a:cubicBezTo>
                <a:lnTo>
                  <a:pt x="3026" y="9436"/>
                </a:lnTo>
                <a:lnTo>
                  <a:pt x="3098" y="9418"/>
                </a:lnTo>
                <a:cubicBezTo>
                  <a:pt x="3252" y="9380"/>
                  <a:pt x="3255" y="9427"/>
                  <a:pt x="3111" y="9656"/>
                </a:cubicBezTo>
                <a:cubicBezTo>
                  <a:pt x="2998" y="9835"/>
                  <a:pt x="2976" y="9888"/>
                  <a:pt x="2976" y="9986"/>
                </a:cubicBezTo>
                <a:cubicBezTo>
                  <a:pt x="2976" y="10121"/>
                  <a:pt x="3113" y="10721"/>
                  <a:pt x="3170" y="10835"/>
                </a:cubicBezTo>
                <a:cubicBezTo>
                  <a:pt x="3214" y="10924"/>
                  <a:pt x="3330" y="10972"/>
                  <a:pt x="3503" y="10973"/>
                </a:cubicBezTo>
                <a:cubicBezTo>
                  <a:pt x="3570" y="10974"/>
                  <a:pt x="3631" y="10983"/>
                  <a:pt x="3639" y="10994"/>
                </a:cubicBezTo>
                <a:cubicBezTo>
                  <a:pt x="3646" y="11006"/>
                  <a:pt x="3608" y="11100"/>
                  <a:pt x="3552" y="11203"/>
                </a:cubicBezTo>
                <a:cubicBezTo>
                  <a:pt x="3423" y="11444"/>
                  <a:pt x="3385" y="11582"/>
                  <a:pt x="3397" y="11772"/>
                </a:cubicBezTo>
                <a:cubicBezTo>
                  <a:pt x="3410" y="11977"/>
                  <a:pt x="3544" y="12538"/>
                  <a:pt x="3580" y="12538"/>
                </a:cubicBezTo>
                <a:cubicBezTo>
                  <a:pt x="3596" y="12538"/>
                  <a:pt x="3616" y="12558"/>
                  <a:pt x="3626" y="12583"/>
                </a:cubicBezTo>
                <a:cubicBezTo>
                  <a:pt x="3636" y="12609"/>
                  <a:pt x="3703" y="12692"/>
                  <a:pt x="3775" y="12769"/>
                </a:cubicBezTo>
                <a:lnTo>
                  <a:pt x="3906" y="12909"/>
                </a:lnTo>
                <a:lnTo>
                  <a:pt x="3906" y="13082"/>
                </a:lnTo>
                <a:cubicBezTo>
                  <a:pt x="3906" y="13253"/>
                  <a:pt x="3907" y="13255"/>
                  <a:pt x="3985" y="13284"/>
                </a:cubicBezTo>
                <a:cubicBezTo>
                  <a:pt x="4188" y="13361"/>
                  <a:pt x="4246" y="13190"/>
                  <a:pt x="4092" y="12968"/>
                </a:cubicBezTo>
                <a:lnTo>
                  <a:pt x="4005" y="12843"/>
                </a:lnTo>
                <a:lnTo>
                  <a:pt x="4061" y="12740"/>
                </a:lnTo>
                <a:cubicBezTo>
                  <a:pt x="4139" y="12599"/>
                  <a:pt x="4177" y="12641"/>
                  <a:pt x="4287" y="12983"/>
                </a:cubicBezTo>
                <a:cubicBezTo>
                  <a:pt x="4394" y="13314"/>
                  <a:pt x="4477" y="13413"/>
                  <a:pt x="4590" y="13341"/>
                </a:cubicBezTo>
                <a:cubicBezTo>
                  <a:pt x="4679" y="13285"/>
                  <a:pt x="4756" y="13156"/>
                  <a:pt x="4825" y="12947"/>
                </a:cubicBezTo>
                <a:cubicBezTo>
                  <a:pt x="4877" y="12787"/>
                  <a:pt x="4888" y="12771"/>
                  <a:pt x="4956" y="12771"/>
                </a:cubicBezTo>
                <a:cubicBezTo>
                  <a:pt x="5021" y="12771"/>
                  <a:pt x="5043" y="12796"/>
                  <a:pt x="5118" y="12947"/>
                </a:cubicBezTo>
                <a:cubicBezTo>
                  <a:pt x="5166" y="13043"/>
                  <a:pt x="5275" y="13201"/>
                  <a:pt x="5359" y="13299"/>
                </a:cubicBezTo>
                <a:cubicBezTo>
                  <a:pt x="5486" y="13446"/>
                  <a:pt x="5519" y="13503"/>
                  <a:pt x="5547" y="13631"/>
                </a:cubicBezTo>
                <a:cubicBezTo>
                  <a:pt x="5565" y="13717"/>
                  <a:pt x="5614" y="13872"/>
                  <a:pt x="5655" y="13975"/>
                </a:cubicBezTo>
                <a:cubicBezTo>
                  <a:pt x="5696" y="14079"/>
                  <a:pt x="5725" y="14171"/>
                  <a:pt x="5719" y="14181"/>
                </a:cubicBezTo>
                <a:cubicBezTo>
                  <a:pt x="5713" y="14190"/>
                  <a:pt x="5677" y="14190"/>
                  <a:pt x="5639" y="14181"/>
                </a:cubicBezTo>
                <a:cubicBezTo>
                  <a:pt x="5597" y="14170"/>
                  <a:pt x="5523" y="14191"/>
                  <a:pt x="5453" y="14231"/>
                </a:cubicBezTo>
                <a:cubicBezTo>
                  <a:pt x="5339" y="14297"/>
                  <a:pt x="5336" y="14297"/>
                  <a:pt x="5246" y="14234"/>
                </a:cubicBezTo>
                <a:cubicBezTo>
                  <a:pt x="5195" y="14200"/>
                  <a:pt x="5113" y="14171"/>
                  <a:pt x="5062" y="14171"/>
                </a:cubicBezTo>
                <a:cubicBezTo>
                  <a:pt x="4909" y="14170"/>
                  <a:pt x="4744" y="14098"/>
                  <a:pt x="4731" y="14027"/>
                </a:cubicBezTo>
                <a:cubicBezTo>
                  <a:pt x="4723" y="13977"/>
                  <a:pt x="4705" y="13966"/>
                  <a:pt x="4644" y="13977"/>
                </a:cubicBezTo>
                <a:cubicBezTo>
                  <a:pt x="4577" y="13989"/>
                  <a:pt x="4564" y="13980"/>
                  <a:pt x="4545" y="13904"/>
                </a:cubicBezTo>
                <a:lnTo>
                  <a:pt x="4523" y="13816"/>
                </a:lnTo>
                <a:lnTo>
                  <a:pt x="4159" y="13988"/>
                </a:lnTo>
                <a:cubicBezTo>
                  <a:pt x="3960" y="14084"/>
                  <a:pt x="3671" y="14211"/>
                  <a:pt x="3518" y="14270"/>
                </a:cubicBezTo>
                <a:cubicBezTo>
                  <a:pt x="3260" y="14371"/>
                  <a:pt x="3236" y="14375"/>
                  <a:pt x="3200" y="14326"/>
                </a:cubicBezTo>
                <a:cubicBezTo>
                  <a:pt x="3138" y="14241"/>
                  <a:pt x="3020" y="14180"/>
                  <a:pt x="2874" y="14155"/>
                </a:cubicBezTo>
                <a:cubicBezTo>
                  <a:pt x="2764" y="14136"/>
                  <a:pt x="2721" y="14143"/>
                  <a:pt x="2642" y="14197"/>
                </a:cubicBezTo>
                <a:cubicBezTo>
                  <a:pt x="2531" y="14272"/>
                  <a:pt x="2518" y="14293"/>
                  <a:pt x="2472" y="14502"/>
                </a:cubicBezTo>
                <a:cubicBezTo>
                  <a:pt x="2442" y="14639"/>
                  <a:pt x="2431" y="14657"/>
                  <a:pt x="2331" y="14707"/>
                </a:cubicBezTo>
                <a:cubicBezTo>
                  <a:pt x="2227" y="14759"/>
                  <a:pt x="2220" y="14760"/>
                  <a:pt x="2185" y="14701"/>
                </a:cubicBezTo>
                <a:cubicBezTo>
                  <a:pt x="2153" y="14645"/>
                  <a:pt x="2146" y="14642"/>
                  <a:pt x="2121" y="14688"/>
                </a:cubicBezTo>
                <a:cubicBezTo>
                  <a:pt x="2056" y="14807"/>
                  <a:pt x="1971" y="14865"/>
                  <a:pt x="1805" y="14899"/>
                </a:cubicBezTo>
                <a:cubicBezTo>
                  <a:pt x="1579" y="14947"/>
                  <a:pt x="1437" y="15021"/>
                  <a:pt x="1375" y="15121"/>
                </a:cubicBezTo>
                <a:cubicBezTo>
                  <a:pt x="1312" y="15222"/>
                  <a:pt x="1245" y="15223"/>
                  <a:pt x="1117" y="15128"/>
                </a:cubicBezTo>
                <a:cubicBezTo>
                  <a:pt x="901" y="14965"/>
                  <a:pt x="369" y="15038"/>
                  <a:pt x="181" y="15256"/>
                </a:cubicBezTo>
                <a:cubicBezTo>
                  <a:pt x="80" y="15374"/>
                  <a:pt x="1" y="15636"/>
                  <a:pt x="0" y="15859"/>
                </a:cubicBezTo>
                <a:cubicBezTo>
                  <a:pt x="0" y="16071"/>
                  <a:pt x="65" y="16344"/>
                  <a:pt x="146" y="16472"/>
                </a:cubicBezTo>
                <a:cubicBezTo>
                  <a:pt x="201" y="16560"/>
                  <a:pt x="217" y="16567"/>
                  <a:pt x="371" y="16565"/>
                </a:cubicBezTo>
                <a:cubicBezTo>
                  <a:pt x="462" y="16564"/>
                  <a:pt x="571" y="16546"/>
                  <a:pt x="613" y="16524"/>
                </a:cubicBezTo>
                <a:lnTo>
                  <a:pt x="689" y="16484"/>
                </a:lnTo>
                <a:lnTo>
                  <a:pt x="701" y="16151"/>
                </a:lnTo>
                <a:cubicBezTo>
                  <a:pt x="710" y="15898"/>
                  <a:pt x="707" y="15810"/>
                  <a:pt x="685" y="15784"/>
                </a:cubicBezTo>
                <a:cubicBezTo>
                  <a:pt x="662" y="15758"/>
                  <a:pt x="680" y="15715"/>
                  <a:pt x="764" y="15589"/>
                </a:cubicBezTo>
                <a:cubicBezTo>
                  <a:pt x="831" y="15488"/>
                  <a:pt x="884" y="15434"/>
                  <a:pt x="904" y="15445"/>
                </a:cubicBezTo>
                <a:cubicBezTo>
                  <a:pt x="963" y="15479"/>
                  <a:pt x="1094" y="16100"/>
                  <a:pt x="1094" y="16342"/>
                </a:cubicBezTo>
                <a:cubicBezTo>
                  <a:pt x="1094" y="16411"/>
                  <a:pt x="1106" y="16496"/>
                  <a:pt x="1120" y="16529"/>
                </a:cubicBezTo>
                <a:cubicBezTo>
                  <a:pt x="1139" y="16577"/>
                  <a:pt x="1133" y="16643"/>
                  <a:pt x="1093" y="16837"/>
                </a:cubicBezTo>
                <a:cubicBezTo>
                  <a:pt x="1018" y="17196"/>
                  <a:pt x="1020" y="17552"/>
                  <a:pt x="1098" y="17807"/>
                </a:cubicBezTo>
                <a:lnTo>
                  <a:pt x="1157" y="17998"/>
                </a:lnTo>
                <a:lnTo>
                  <a:pt x="1061" y="18084"/>
                </a:lnTo>
                <a:cubicBezTo>
                  <a:pt x="777" y="18337"/>
                  <a:pt x="661" y="18823"/>
                  <a:pt x="790" y="19218"/>
                </a:cubicBezTo>
                <a:cubicBezTo>
                  <a:pt x="848" y="19398"/>
                  <a:pt x="987" y="19540"/>
                  <a:pt x="1140" y="19577"/>
                </a:cubicBezTo>
                <a:cubicBezTo>
                  <a:pt x="1251" y="19604"/>
                  <a:pt x="1557" y="19454"/>
                  <a:pt x="1654" y="19324"/>
                </a:cubicBezTo>
                <a:cubicBezTo>
                  <a:pt x="1734" y="19218"/>
                  <a:pt x="1817" y="18985"/>
                  <a:pt x="1817" y="18868"/>
                </a:cubicBezTo>
                <a:cubicBezTo>
                  <a:pt x="1817" y="18714"/>
                  <a:pt x="2072" y="18276"/>
                  <a:pt x="2180" y="18245"/>
                </a:cubicBezTo>
                <a:cubicBezTo>
                  <a:pt x="2289" y="18214"/>
                  <a:pt x="2342" y="18256"/>
                  <a:pt x="2490" y="18488"/>
                </a:cubicBezTo>
                <a:cubicBezTo>
                  <a:pt x="2609" y="18676"/>
                  <a:pt x="2634" y="18701"/>
                  <a:pt x="2696" y="18692"/>
                </a:cubicBezTo>
                <a:cubicBezTo>
                  <a:pt x="2742" y="18685"/>
                  <a:pt x="2775" y="18657"/>
                  <a:pt x="2791" y="18610"/>
                </a:cubicBezTo>
                <a:cubicBezTo>
                  <a:pt x="2839" y="18462"/>
                  <a:pt x="2870" y="18431"/>
                  <a:pt x="2976" y="18431"/>
                </a:cubicBezTo>
                <a:cubicBezTo>
                  <a:pt x="3086" y="18431"/>
                  <a:pt x="3159" y="18499"/>
                  <a:pt x="3103" y="18552"/>
                </a:cubicBezTo>
                <a:cubicBezTo>
                  <a:pt x="3088" y="18566"/>
                  <a:pt x="3055" y="18576"/>
                  <a:pt x="3031" y="18571"/>
                </a:cubicBezTo>
                <a:cubicBezTo>
                  <a:pt x="3005" y="18566"/>
                  <a:pt x="2962" y="18599"/>
                  <a:pt x="2933" y="18646"/>
                </a:cubicBezTo>
                <a:cubicBezTo>
                  <a:pt x="2864" y="18758"/>
                  <a:pt x="2868" y="18935"/>
                  <a:pt x="2943" y="19083"/>
                </a:cubicBezTo>
                <a:cubicBezTo>
                  <a:pt x="3075" y="19347"/>
                  <a:pt x="3430" y="19677"/>
                  <a:pt x="3624" y="19715"/>
                </a:cubicBezTo>
                <a:lnTo>
                  <a:pt x="3736" y="19737"/>
                </a:lnTo>
                <a:lnTo>
                  <a:pt x="3747" y="19393"/>
                </a:lnTo>
                <a:cubicBezTo>
                  <a:pt x="3753" y="19203"/>
                  <a:pt x="3748" y="18996"/>
                  <a:pt x="3736" y="18931"/>
                </a:cubicBezTo>
                <a:cubicBezTo>
                  <a:pt x="3709" y="18781"/>
                  <a:pt x="3569" y="18584"/>
                  <a:pt x="3439" y="18511"/>
                </a:cubicBezTo>
                <a:cubicBezTo>
                  <a:pt x="3294" y="18430"/>
                  <a:pt x="3287" y="18412"/>
                  <a:pt x="3360" y="18294"/>
                </a:cubicBezTo>
                <a:cubicBezTo>
                  <a:pt x="3493" y="18079"/>
                  <a:pt x="3694" y="18011"/>
                  <a:pt x="3856" y="18125"/>
                </a:cubicBezTo>
                <a:cubicBezTo>
                  <a:pt x="3973" y="18207"/>
                  <a:pt x="4370" y="18810"/>
                  <a:pt x="4426" y="18990"/>
                </a:cubicBezTo>
                <a:cubicBezTo>
                  <a:pt x="4454" y="19081"/>
                  <a:pt x="4505" y="19173"/>
                  <a:pt x="4558" y="19226"/>
                </a:cubicBezTo>
                <a:cubicBezTo>
                  <a:pt x="4699" y="19369"/>
                  <a:pt x="4749" y="19454"/>
                  <a:pt x="4750" y="19554"/>
                </a:cubicBezTo>
                <a:cubicBezTo>
                  <a:pt x="4750" y="19605"/>
                  <a:pt x="4771" y="19729"/>
                  <a:pt x="4796" y="19829"/>
                </a:cubicBezTo>
                <a:cubicBezTo>
                  <a:pt x="4831" y="19972"/>
                  <a:pt x="4841" y="20102"/>
                  <a:pt x="4845" y="20413"/>
                </a:cubicBezTo>
                <a:cubicBezTo>
                  <a:pt x="4852" y="21026"/>
                  <a:pt x="4941" y="21301"/>
                  <a:pt x="5191" y="21493"/>
                </a:cubicBezTo>
                <a:cubicBezTo>
                  <a:pt x="5313" y="21587"/>
                  <a:pt x="5345" y="21598"/>
                  <a:pt x="5481" y="21588"/>
                </a:cubicBezTo>
                <a:cubicBezTo>
                  <a:pt x="5694" y="21572"/>
                  <a:pt x="5846" y="21459"/>
                  <a:pt x="5873" y="21293"/>
                </a:cubicBezTo>
                <a:cubicBezTo>
                  <a:pt x="5893" y="21171"/>
                  <a:pt x="5874" y="20705"/>
                  <a:pt x="5847" y="20638"/>
                </a:cubicBezTo>
                <a:cubicBezTo>
                  <a:pt x="5836" y="20612"/>
                  <a:pt x="5777" y="20607"/>
                  <a:pt x="5655" y="20623"/>
                </a:cubicBezTo>
                <a:cubicBezTo>
                  <a:pt x="5455" y="20649"/>
                  <a:pt x="5372" y="20632"/>
                  <a:pt x="5372" y="20561"/>
                </a:cubicBezTo>
                <a:cubicBezTo>
                  <a:pt x="5372" y="20529"/>
                  <a:pt x="5410" y="20505"/>
                  <a:pt x="5490" y="20488"/>
                </a:cubicBezTo>
                <a:cubicBezTo>
                  <a:pt x="5666" y="20449"/>
                  <a:pt x="5795" y="20353"/>
                  <a:pt x="5812" y="20245"/>
                </a:cubicBezTo>
                <a:cubicBezTo>
                  <a:pt x="5859" y="19961"/>
                  <a:pt x="5758" y="19427"/>
                  <a:pt x="5653" y="19404"/>
                </a:cubicBezTo>
                <a:cubicBezTo>
                  <a:pt x="5567" y="19385"/>
                  <a:pt x="5557" y="19322"/>
                  <a:pt x="5623" y="19204"/>
                </a:cubicBezTo>
                <a:lnTo>
                  <a:pt x="5684" y="19094"/>
                </a:lnTo>
                <a:lnTo>
                  <a:pt x="5753" y="19259"/>
                </a:lnTo>
                <a:cubicBezTo>
                  <a:pt x="5846" y="19480"/>
                  <a:pt x="5873" y="19509"/>
                  <a:pt x="6002" y="19530"/>
                </a:cubicBezTo>
                <a:cubicBezTo>
                  <a:pt x="6107" y="19546"/>
                  <a:pt x="6114" y="19552"/>
                  <a:pt x="6142" y="19678"/>
                </a:cubicBezTo>
                <a:cubicBezTo>
                  <a:pt x="6159" y="19750"/>
                  <a:pt x="6194" y="19846"/>
                  <a:pt x="6220" y="19890"/>
                </a:cubicBezTo>
                <a:cubicBezTo>
                  <a:pt x="6281" y="19989"/>
                  <a:pt x="6474" y="20162"/>
                  <a:pt x="6526" y="20162"/>
                </a:cubicBezTo>
                <a:cubicBezTo>
                  <a:pt x="6548" y="20162"/>
                  <a:pt x="6576" y="20208"/>
                  <a:pt x="6594" y="20273"/>
                </a:cubicBezTo>
                <a:cubicBezTo>
                  <a:pt x="6633" y="20414"/>
                  <a:pt x="6750" y="20618"/>
                  <a:pt x="6828" y="20679"/>
                </a:cubicBezTo>
                <a:cubicBezTo>
                  <a:pt x="6868" y="20710"/>
                  <a:pt x="6892" y="20763"/>
                  <a:pt x="6902" y="20838"/>
                </a:cubicBezTo>
                <a:cubicBezTo>
                  <a:pt x="6919" y="20981"/>
                  <a:pt x="7028" y="21205"/>
                  <a:pt x="7121" y="21293"/>
                </a:cubicBezTo>
                <a:cubicBezTo>
                  <a:pt x="7315" y="21475"/>
                  <a:pt x="7669" y="21288"/>
                  <a:pt x="7770" y="20949"/>
                </a:cubicBezTo>
                <a:cubicBezTo>
                  <a:pt x="7793" y="20874"/>
                  <a:pt x="7811" y="20770"/>
                  <a:pt x="7811" y="20719"/>
                </a:cubicBezTo>
                <a:cubicBezTo>
                  <a:pt x="7811" y="20649"/>
                  <a:pt x="7831" y="20611"/>
                  <a:pt x="7889" y="20558"/>
                </a:cubicBezTo>
                <a:cubicBezTo>
                  <a:pt x="7944" y="20509"/>
                  <a:pt x="7963" y="20472"/>
                  <a:pt x="7955" y="20431"/>
                </a:cubicBezTo>
                <a:cubicBezTo>
                  <a:pt x="7948" y="20399"/>
                  <a:pt x="7958" y="20329"/>
                  <a:pt x="7976" y="20276"/>
                </a:cubicBezTo>
                <a:cubicBezTo>
                  <a:pt x="8020" y="20147"/>
                  <a:pt x="8018" y="20025"/>
                  <a:pt x="7965" y="19746"/>
                </a:cubicBezTo>
                <a:cubicBezTo>
                  <a:pt x="7910" y="19451"/>
                  <a:pt x="7910" y="19349"/>
                  <a:pt x="7967" y="19209"/>
                </a:cubicBezTo>
                <a:cubicBezTo>
                  <a:pt x="8018" y="19084"/>
                  <a:pt x="8134" y="18974"/>
                  <a:pt x="8164" y="19021"/>
                </a:cubicBezTo>
                <a:cubicBezTo>
                  <a:pt x="8175" y="19037"/>
                  <a:pt x="8218" y="19178"/>
                  <a:pt x="8259" y="19332"/>
                </a:cubicBezTo>
                <a:lnTo>
                  <a:pt x="8334" y="19613"/>
                </a:lnTo>
                <a:lnTo>
                  <a:pt x="8418" y="19614"/>
                </a:lnTo>
                <a:cubicBezTo>
                  <a:pt x="8467" y="19615"/>
                  <a:pt x="8532" y="19645"/>
                  <a:pt x="8568" y="19683"/>
                </a:cubicBezTo>
                <a:cubicBezTo>
                  <a:pt x="8604" y="19720"/>
                  <a:pt x="8698" y="19799"/>
                  <a:pt x="8778" y="19857"/>
                </a:cubicBezTo>
                <a:cubicBezTo>
                  <a:pt x="8944" y="19979"/>
                  <a:pt x="9081" y="20187"/>
                  <a:pt x="9081" y="20315"/>
                </a:cubicBezTo>
                <a:cubicBezTo>
                  <a:pt x="9081" y="20362"/>
                  <a:pt x="9061" y="20467"/>
                  <a:pt x="9036" y="20550"/>
                </a:cubicBezTo>
                <a:cubicBezTo>
                  <a:pt x="9012" y="20632"/>
                  <a:pt x="8997" y="20726"/>
                  <a:pt x="9004" y="20760"/>
                </a:cubicBezTo>
                <a:cubicBezTo>
                  <a:pt x="9040" y="20933"/>
                  <a:pt x="9470" y="20977"/>
                  <a:pt x="9662" y="20827"/>
                </a:cubicBezTo>
                <a:cubicBezTo>
                  <a:pt x="9788" y="20728"/>
                  <a:pt x="9869" y="20564"/>
                  <a:pt x="9869" y="20408"/>
                </a:cubicBezTo>
                <a:cubicBezTo>
                  <a:pt x="9869" y="20321"/>
                  <a:pt x="9843" y="20255"/>
                  <a:pt x="9750" y="20095"/>
                </a:cubicBezTo>
                <a:cubicBezTo>
                  <a:pt x="9614" y="19863"/>
                  <a:pt x="9541" y="19609"/>
                  <a:pt x="9541" y="19365"/>
                </a:cubicBezTo>
                <a:cubicBezTo>
                  <a:pt x="9541" y="19215"/>
                  <a:pt x="9546" y="19197"/>
                  <a:pt x="9617" y="19130"/>
                </a:cubicBezTo>
                <a:cubicBezTo>
                  <a:pt x="9674" y="19076"/>
                  <a:pt x="9713" y="18993"/>
                  <a:pt x="9771" y="18803"/>
                </a:cubicBezTo>
                <a:cubicBezTo>
                  <a:pt x="9920" y="18314"/>
                  <a:pt x="9936" y="18293"/>
                  <a:pt x="9961" y="18548"/>
                </a:cubicBezTo>
                <a:cubicBezTo>
                  <a:pt x="9969" y="18633"/>
                  <a:pt x="9991" y="18738"/>
                  <a:pt x="10010" y="18783"/>
                </a:cubicBezTo>
                <a:cubicBezTo>
                  <a:pt x="10066" y="18912"/>
                  <a:pt x="10243" y="19090"/>
                  <a:pt x="10357" y="19132"/>
                </a:cubicBezTo>
                <a:cubicBezTo>
                  <a:pt x="10453" y="19167"/>
                  <a:pt x="10471" y="19164"/>
                  <a:pt x="10575" y="19086"/>
                </a:cubicBezTo>
                <a:cubicBezTo>
                  <a:pt x="10658" y="19024"/>
                  <a:pt x="10695" y="19010"/>
                  <a:pt x="10716" y="19036"/>
                </a:cubicBezTo>
                <a:cubicBezTo>
                  <a:pt x="10737" y="19063"/>
                  <a:pt x="10744" y="19056"/>
                  <a:pt x="10744" y="19006"/>
                </a:cubicBezTo>
                <a:cubicBezTo>
                  <a:pt x="10744" y="18970"/>
                  <a:pt x="10765" y="18912"/>
                  <a:pt x="10790" y="18878"/>
                </a:cubicBezTo>
                <a:cubicBezTo>
                  <a:pt x="10830" y="18822"/>
                  <a:pt x="10897" y="18661"/>
                  <a:pt x="10897" y="18620"/>
                </a:cubicBezTo>
                <a:cubicBezTo>
                  <a:pt x="10897" y="18612"/>
                  <a:pt x="10878" y="18598"/>
                  <a:pt x="10855" y="18589"/>
                </a:cubicBezTo>
                <a:cubicBezTo>
                  <a:pt x="10814" y="18573"/>
                  <a:pt x="10814" y="18565"/>
                  <a:pt x="10866" y="18332"/>
                </a:cubicBezTo>
                <a:cubicBezTo>
                  <a:pt x="10895" y="18200"/>
                  <a:pt x="10919" y="18034"/>
                  <a:pt x="10919" y="17962"/>
                </a:cubicBezTo>
                <a:cubicBezTo>
                  <a:pt x="10919" y="17822"/>
                  <a:pt x="10847" y="17571"/>
                  <a:pt x="10760" y="17412"/>
                </a:cubicBezTo>
                <a:cubicBezTo>
                  <a:pt x="10719" y="17337"/>
                  <a:pt x="10704" y="17266"/>
                  <a:pt x="10696" y="17083"/>
                </a:cubicBezTo>
                <a:cubicBezTo>
                  <a:pt x="10688" y="16909"/>
                  <a:pt x="10665" y="16784"/>
                  <a:pt x="10605" y="16586"/>
                </a:cubicBezTo>
                <a:cubicBezTo>
                  <a:pt x="10523" y="16320"/>
                  <a:pt x="10523" y="16229"/>
                  <a:pt x="10605" y="16293"/>
                </a:cubicBezTo>
                <a:cubicBezTo>
                  <a:pt x="10682" y="16354"/>
                  <a:pt x="10800" y="16366"/>
                  <a:pt x="10897" y="16324"/>
                </a:cubicBezTo>
                <a:cubicBezTo>
                  <a:pt x="11033" y="16264"/>
                  <a:pt x="11073" y="16148"/>
                  <a:pt x="11093" y="15752"/>
                </a:cubicBezTo>
                <a:cubicBezTo>
                  <a:pt x="11112" y="15369"/>
                  <a:pt x="11129" y="15327"/>
                  <a:pt x="11242" y="15388"/>
                </a:cubicBezTo>
                <a:cubicBezTo>
                  <a:pt x="11334" y="15439"/>
                  <a:pt x="11499" y="15445"/>
                  <a:pt x="11635" y="15405"/>
                </a:cubicBezTo>
                <a:cubicBezTo>
                  <a:pt x="11714" y="15381"/>
                  <a:pt x="11734" y="15388"/>
                  <a:pt x="11771" y="15449"/>
                </a:cubicBezTo>
                <a:cubicBezTo>
                  <a:pt x="11822" y="15531"/>
                  <a:pt x="11882" y="15737"/>
                  <a:pt x="11882" y="15828"/>
                </a:cubicBezTo>
                <a:cubicBezTo>
                  <a:pt x="11882" y="15941"/>
                  <a:pt x="11803" y="16048"/>
                  <a:pt x="11615" y="16192"/>
                </a:cubicBezTo>
                <a:cubicBezTo>
                  <a:pt x="11412" y="16346"/>
                  <a:pt x="11365" y="16431"/>
                  <a:pt x="11389" y="16596"/>
                </a:cubicBezTo>
                <a:cubicBezTo>
                  <a:pt x="11401" y="16683"/>
                  <a:pt x="11430" y="16719"/>
                  <a:pt x="11570" y="16831"/>
                </a:cubicBezTo>
                <a:cubicBezTo>
                  <a:pt x="11722" y="16952"/>
                  <a:pt x="11793" y="16978"/>
                  <a:pt x="11760" y="16897"/>
                </a:cubicBezTo>
                <a:cubicBezTo>
                  <a:pt x="11753" y="16880"/>
                  <a:pt x="11691" y="16823"/>
                  <a:pt x="11623" y="16770"/>
                </a:cubicBezTo>
                <a:cubicBezTo>
                  <a:pt x="11365" y="16572"/>
                  <a:pt x="11374" y="16464"/>
                  <a:pt x="11665" y="16242"/>
                </a:cubicBezTo>
                <a:cubicBezTo>
                  <a:pt x="11933" y="16038"/>
                  <a:pt x="11985" y="15858"/>
                  <a:pt x="11874" y="15524"/>
                </a:cubicBezTo>
                <a:lnTo>
                  <a:pt x="11821" y="15367"/>
                </a:lnTo>
                <a:lnTo>
                  <a:pt x="11866" y="15330"/>
                </a:lnTo>
                <a:cubicBezTo>
                  <a:pt x="11913" y="15292"/>
                  <a:pt x="11940" y="15323"/>
                  <a:pt x="12003" y="15486"/>
                </a:cubicBezTo>
                <a:cubicBezTo>
                  <a:pt x="12038" y="15576"/>
                  <a:pt x="12148" y="15505"/>
                  <a:pt x="12342" y="15268"/>
                </a:cubicBezTo>
                <a:cubicBezTo>
                  <a:pt x="12485" y="15092"/>
                  <a:pt x="12516" y="15069"/>
                  <a:pt x="12589" y="15077"/>
                </a:cubicBezTo>
                <a:lnTo>
                  <a:pt x="12674" y="15085"/>
                </a:lnTo>
                <a:lnTo>
                  <a:pt x="12677" y="15496"/>
                </a:lnTo>
                <a:cubicBezTo>
                  <a:pt x="12681" y="15945"/>
                  <a:pt x="12678" y="15935"/>
                  <a:pt x="12845" y="16107"/>
                </a:cubicBezTo>
                <a:lnTo>
                  <a:pt x="12900" y="16162"/>
                </a:lnTo>
                <a:lnTo>
                  <a:pt x="12823" y="16260"/>
                </a:lnTo>
                <a:lnTo>
                  <a:pt x="12747" y="16360"/>
                </a:lnTo>
                <a:lnTo>
                  <a:pt x="12747" y="16655"/>
                </a:lnTo>
                <a:cubicBezTo>
                  <a:pt x="12747" y="17061"/>
                  <a:pt x="12792" y="17236"/>
                  <a:pt x="12929" y="17359"/>
                </a:cubicBezTo>
                <a:cubicBezTo>
                  <a:pt x="13012" y="17433"/>
                  <a:pt x="13055" y="17447"/>
                  <a:pt x="13162" y="17443"/>
                </a:cubicBezTo>
                <a:cubicBezTo>
                  <a:pt x="13444" y="17433"/>
                  <a:pt x="13686" y="17199"/>
                  <a:pt x="13810" y="16814"/>
                </a:cubicBezTo>
                <a:lnTo>
                  <a:pt x="13880" y="16598"/>
                </a:lnTo>
                <a:lnTo>
                  <a:pt x="13866" y="16148"/>
                </a:lnTo>
                <a:cubicBezTo>
                  <a:pt x="13855" y="15786"/>
                  <a:pt x="13858" y="15679"/>
                  <a:pt x="13883" y="15603"/>
                </a:cubicBezTo>
                <a:cubicBezTo>
                  <a:pt x="13944" y="15426"/>
                  <a:pt x="14017" y="15443"/>
                  <a:pt x="14134" y="15659"/>
                </a:cubicBezTo>
                <a:cubicBezTo>
                  <a:pt x="14184" y="15751"/>
                  <a:pt x="14208" y="15772"/>
                  <a:pt x="14226" y="15744"/>
                </a:cubicBezTo>
                <a:cubicBezTo>
                  <a:pt x="14267" y="15681"/>
                  <a:pt x="14196" y="15429"/>
                  <a:pt x="14042" y="15092"/>
                </a:cubicBezTo>
                <a:cubicBezTo>
                  <a:pt x="13858" y="14690"/>
                  <a:pt x="13835" y="14617"/>
                  <a:pt x="13788" y="14291"/>
                </a:cubicBezTo>
                <a:cubicBezTo>
                  <a:pt x="13738" y="13944"/>
                  <a:pt x="13717" y="13885"/>
                  <a:pt x="13610" y="13803"/>
                </a:cubicBezTo>
                <a:cubicBezTo>
                  <a:pt x="13528" y="13739"/>
                  <a:pt x="13523" y="13727"/>
                  <a:pt x="13523" y="13584"/>
                </a:cubicBezTo>
                <a:cubicBezTo>
                  <a:pt x="13523" y="13409"/>
                  <a:pt x="13444" y="13026"/>
                  <a:pt x="13347" y="12733"/>
                </a:cubicBezTo>
                <a:cubicBezTo>
                  <a:pt x="13310" y="12622"/>
                  <a:pt x="13287" y="12518"/>
                  <a:pt x="13297" y="12504"/>
                </a:cubicBezTo>
                <a:cubicBezTo>
                  <a:pt x="13313" y="12481"/>
                  <a:pt x="13512" y="12411"/>
                  <a:pt x="13610" y="12394"/>
                </a:cubicBezTo>
                <a:cubicBezTo>
                  <a:pt x="13628" y="12391"/>
                  <a:pt x="13659" y="12444"/>
                  <a:pt x="13681" y="12512"/>
                </a:cubicBezTo>
                <a:cubicBezTo>
                  <a:pt x="13716" y="12623"/>
                  <a:pt x="13736" y="12644"/>
                  <a:pt x="13876" y="12709"/>
                </a:cubicBezTo>
                <a:cubicBezTo>
                  <a:pt x="14018" y="12775"/>
                  <a:pt x="14034" y="12791"/>
                  <a:pt x="14062" y="12901"/>
                </a:cubicBezTo>
                <a:cubicBezTo>
                  <a:pt x="14079" y="12968"/>
                  <a:pt x="14104" y="13050"/>
                  <a:pt x="14118" y="13087"/>
                </a:cubicBezTo>
                <a:cubicBezTo>
                  <a:pt x="14132" y="13124"/>
                  <a:pt x="14158" y="13192"/>
                  <a:pt x="14176" y="13239"/>
                </a:cubicBezTo>
                <a:cubicBezTo>
                  <a:pt x="14206" y="13319"/>
                  <a:pt x="14204" y="13332"/>
                  <a:pt x="14132" y="13475"/>
                </a:cubicBezTo>
                <a:cubicBezTo>
                  <a:pt x="13933" y="13872"/>
                  <a:pt x="13970" y="14427"/>
                  <a:pt x="14223" y="14823"/>
                </a:cubicBezTo>
                <a:cubicBezTo>
                  <a:pt x="14369" y="15052"/>
                  <a:pt x="14397" y="15063"/>
                  <a:pt x="14556" y="14942"/>
                </a:cubicBezTo>
                <a:cubicBezTo>
                  <a:pt x="14632" y="14884"/>
                  <a:pt x="14731" y="14787"/>
                  <a:pt x="14778" y="14727"/>
                </a:cubicBezTo>
                <a:lnTo>
                  <a:pt x="14862" y="14617"/>
                </a:lnTo>
                <a:lnTo>
                  <a:pt x="14782" y="14394"/>
                </a:lnTo>
                <a:cubicBezTo>
                  <a:pt x="14708" y="14189"/>
                  <a:pt x="14704" y="14168"/>
                  <a:pt x="14741" y="14148"/>
                </a:cubicBezTo>
                <a:cubicBezTo>
                  <a:pt x="14763" y="14136"/>
                  <a:pt x="14823" y="14100"/>
                  <a:pt x="14875" y="14067"/>
                </a:cubicBezTo>
                <a:cubicBezTo>
                  <a:pt x="14967" y="14007"/>
                  <a:pt x="14970" y="14006"/>
                  <a:pt x="15056" y="14075"/>
                </a:cubicBezTo>
                <a:cubicBezTo>
                  <a:pt x="15213" y="14199"/>
                  <a:pt x="15435" y="14065"/>
                  <a:pt x="15481" y="13817"/>
                </a:cubicBezTo>
                <a:cubicBezTo>
                  <a:pt x="15514" y="13641"/>
                  <a:pt x="15545" y="13664"/>
                  <a:pt x="15560" y="13871"/>
                </a:cubicBezTo>
                <a:cubicBezTo>
                  <a:pt x="15628" y="14854"/>
                  <a:pt x="15630" y="14868"/>
                  <a:pt x="15682" y="14868"/>
                </a:cubicBezTo>
                <a:cubicBezTo>
                  <a:pt x="15709" y="14868"/>
                  <a:pt x="15735" y="14882"/>
                  <a:pt x="15742" y="14898"/>
                </a:cubicBezTo>
                <a:cubicBezTo>
                  <a:pt x="15761" y="14946"/>
                  <a:pt x="15715" y="15149"/>
                  <a:pt x="15657" y="15268"/>
                </a:cubicBezTo>
                <a:cubicBezTo>
                  <a:pt x="15627" y="15330"/>
                  <a:pt x="15601" y="15416"/>
                  <a:pt x="15601" y="15458"/>
                </a:cubicBezTo>
                <a:cubicBezTo>
                  <a:pt x="15601" y="15580"/>
                  <a:pt x="15687" y="15610"/>
                  <a:pt x="15971" y="15590"/>
                </a:cubicBezTo>
                <a:cubicBezTo>
                  <a:pt x="16308" y="15567"/>
                  <a:pt x="16392" y="15504"/>
                  <a:pt x="16496" y="15196"/>
                </a:cubicBezTo>
                <a:cubicBezTo>
                  <a:pt x="16550" y="15033"/>
                  <a:pt x="16570" y="14933"/>
                  <a:pt x="16570" y="14810"/>
                </a:cubicBezTo>
                <a:cubicBezTo>
                  <a:pt x="16570" y="14605"/>
                  <a:pt x="16517" y="14360"/>
                  <a:pt x="16438" y="14199"/>
                </a:cubicBezTo>
                <a:cubicBezTo>
                  <a:pt x="16405" y="14132"/>
                  <a:pt x="16349" y="14014"/>
                  <a:pt x="16313" y="13938"/>
                </a:cubicBezTo>
                <a:cubicBezTo>
                  <a:pt x="16195" y="13689"/>
                  <a:pt x="15795" y="12957"/>
                  <a:pt x="15737" y="12885"/>
                </a:cubicBezTo>
                <a:lnTo>
                  <a:pt x="15682" y="12815"/>
                </a:lnTo>
                <a:lnTo>
                  <a:pt x="15774" y="12668"/>
                </a:lnTo>
                <a:lnTo>
                  <a:pt x="15867" y="12522"/>
                </a:lnTo>
                <a:lnTo>
                  <a:pt x="16407" y="12518"/>
                </a:lnTo>
                <a:cubicBezTo>
                  <a:pt x="16842" y="12516"/>
                  <a:pt x="16967" y="12505"/>
                  <a:pt x="17046" y="12463"/>
                </a:cubicBezTo>
                <a:cubicBezTo>
                  <a:pt x="17524" y="12206"/>
                  <a:pt x="17585" y="12167"/>
                  <a:pt x="17647" y="12072"/>
                </a:cubicBezTo>
                <a:lnTo>
                  <a:pt x="17714" y="11969"/>
                </a:lnTo>
                <a:lnTo>
                  <a:pt x="17665" y="11914"/>
                </a:lnTo>
                <a:cubicBezTo>
                  <a:pt x="17619" y="11859"/>
                  <a:pt x="17619" y="11850"/>
                  <a:pt x="17648" y="11659"/>
                </a:cubicBezTo>
                <a:cubicBezTo>
                  <a:pt x="17672" y="11506"/>
                  <a:pt x="17699" y="11431"/>
                  <a:pt x="17771" y="11319"/>
                </a:cubicBezTo>
                <a:cubicBezTo>
                  <a:pt x="17823" y="11239"/>
                  <a:pt x="17877" y="11174"/>
                  <a:pt x="17893" y="11174"/>
                </a:cubicBezTo>
                <a:cubicBezTo>
                  <a:pt x="17929" y="11174"/>
                  <a:pt x="17956" y="11259"/>
                  <a:pt x="17975" y="11431"/>
                </a:cubicBezTo>
                <a:cubicBezTo>
                  <a:pt x="17985" y="11520"/>
                  <a:pt x="18003" y="11573"/>
                  <a:pt x="18022" y="11573"/>
                </a:cubicBezTo>
                <a:cubicBezTo>
                  <a:pt x="18046" y="11573"/>
                  <a:pt x="18052" y="11520"/>
                  <a:pt x="18052" y="11345"/>
                </a:cubicBezTo>
                <a:cubicBezTo>
                  <a:pt x="18052" y="11219"/>
                  <a:pt x="18069" y="11050"/>
                  <a:pt x="18087" y="10970"/>
                </a:cubicBezTo>
                <a:cubicBezTo>
                  <a:pt x="18129" y="10794"/>
                  <a:pt x="18205" y="10288"/>
                  <a:pt x="18205" y="10183"/>
                </a:cubicBezTo>
                <a:cubicBezTo>
                  <a:pt x="18206" y="10132"/>
                  <a:pt x="18187" y="10096"/>
                  <a:pt x="18151" y="10075"/>
                </a:cubicBezTo>
                <a:cubicBezTo>
                  <a:pt x="18121" y="10058"/>
                  <a:pt x="18096" y="10035"/>
                  <a:pt x="18096" y="10026"/>
                </a:cubicBezTo>
                <a:cubicBezTo>
                  <a:pt x="18096" y="10017"/>
                  <a:pt x="18067" y="9805"/>
                  <a:pt x="18031" y="9554"/>
                </a:cubicBezTo>
                <a:cubicBezTo>
                  <a:pt x="17991" y="9277"/>
                  <a:pt x="17973" y="9083"/>
                  <a:pt x="17985" y="9065"/>
                </a:cubicBezTo>
                <a:cubicBezTo>
                  <a:pt x="18007" y="9031"/>
                  <a:pt x="18074" y="9178"/>
                  <a:pt x="18172" y="9474"/>
                </a:cubicBezTo>
                <a:cubicBezTo>
                  <a:pt x="18205" y="9573"/>
                  <a:pt x="18311" y="9855"/>
                  <a:pt x="18407" y="10100"/>
                </a:cubicBezTo>
                <a:cubicBezTo>
                  <a:pt x="18530" y="10414"/>
                  <a:pt x="18590" y="10540"/>
                  <a:pt x="18612" y="10527"/>
                </a:cubicBezTo>
                <a:cubicBezTo>
                  <a:pt x="18629" y="10516"/>
                  <a:pt x="18657" y="10498"/>
                  <a:pt x="18674" y="10488"/>
                </a:cubicBezTo>
                <a:cubicBezTo>
                  <a:pt x="18695" y="10475"/>
                  <a:pt x="18731" y="10520"/>
                  <a:pt x="18774" y="10613"/>
                </a:cubicBezTo>
                <a:cubicBezTo>
                  <a:pt x="18973" y="11039"/>
                  <a:pt x="19012" y="11091"/>
                  <a:pt x="19434" y="11490"/>
                </a:cubicBezTo>
                <a:cubicBezTo>
                  <a:pt x="19521" y="11572"/>
                  <a:pt x="19582" y="11696"/>
                  <a:pt x="19589" y="11806"/>
                </a:cubicBezTo>
                <a:cubicBezTo>
                  <a:pt x="19595" y="11888"/>
                  <a:pt x="19592" y="11889"/>
                  <a:pt x="19438" y="11888"/>
                </a:cubicBezTo>
                <a:cubicBezTo>
                  <a:pt x="19313" y="11886"/>
                  <a:pt x="19259" y="11868"/>
                  <a:pt x="19168" y="11796"/>
                </a:cubicBezTo>
                <a:cubicBezTo>
                  <a:pt x="19106" y="11747"/>
                  <a:pt x="19046" y="11707"/>
                  <a:pt x="19035" y="11707"/>
                </a:cubicBezTo>
                <a:cubicBezTo>
                  <a:pt x="18990" y="11707"/>
                  <a:pt x="18818" y="12340"/>
                  <a:pt x="18818" y="12507"/>
                </a:cubicBezTo>
                <a:cubicBezTo>
                  <a:pt x="18818" y="12567"/>
                  <a:pt x="18943" y="12661"/>
                  <a:pt x="19140" y="12750"/>
                </a:cubicBezTo>
                <a:cubicBezTo>
                  <a:pt x="19231" y="12790"/>
                  <a:pt x="19295" y="12795"/>
                  <a:pt x="19461" y="12771"/>
                </a:cubicBezTo>
                <a:cubicBezTo>
                  <a:pt x="19922" y="12705"/>
                  <a:pt x="20071" y="12581"/>
                  <a:pt x="20216" y="12148"/>
                </a:cubicBezTo>
                <a:cubicBezTo>
                  <a:pt x="20343" y="11767"/>
                  <a:pt x="20411" y="11295"/>
                  <a:pt x="20367" y="11100"/>
                </a:cubicBezTo>
                <a:cubicBezTo>
                  <a:pt x="20342" y="10992"/>
                  <a:pt x="20359" y="10953"/>
                  <a:pt x="20499" y="10802"/>
                </a:cubicBezTo>
                <a:cubicBezTo>
                  <a:pt x="20521" y="10777"/>
                  <a:pt x="20575" y="10682"/>
                  <a:pt x="20619" y="10590"/>
                </a:cubicBezTo>
                <a:cubicBezTo>
                  <a:pt x="20667" y="10487"/>
                  <a:pt x="20715" y="10421"/>
                  <a:pt x="20744" y="10417"/>
                </a:cubicBezTo>
                <a:cubicBezTo>
                  <a:pt x="20820" y="10409"/>
                  <a:pt x="20980" y="10247"/>
                  <a:pt x="21094" y="10064"/>
                </a:cubicBezTo>
                <a:cubicBezTo>
                  <a:pt x="21364" y="9631"/>
                  <a:pt x="21508" y="9379"/>
                  <a:pt x="21544" y="9273"/>
                </a:cubicBezTo>
                <a:cubicBezTo>
                  <a:pt x="21600" y="9109"/>
                  <a:pt x="21589" y="8933"/>
                  <a:pt x="21502" y="8537"/>
                </a:cubicBezTo>
                <a:cubicBezTo>
                  <a:pt x="21444" y="8272"/>
                  <a:pt x="21426" y="8137"/>
                  <a:pt x="21429" y="7987"/>
                </a:cubicBezTo>
                <a:cubicBezTo>
                  <a:pt x="21433" y="7808"/>
                  <a:pt x="21425" y="7770"/>
                  <a:pt x="21348" y="7593"/>
                </a:cubicBezTo>
                <a:cubicBezTo>
                  <a:pt x="21301" y="7486"/>
                  <a:pt x="21221" y="7331"/>
                  <a:pt x="21170" y="7248"/>
                </a:cubicBezTo>
                <a:cubicBezTo>
                  <a:pt x="21119" y="7164"/>
                  <a:pt x="21042" y="6975"/>
                  <a:pt x="20998" y="6829"/>
                </a:cubicBezTo>
                <a:cubicBezTo>
                  <a:pt x="20900" y="6505"/>
                  <a:pt x="20839" y="6394"/>
                  <a:pt x="20792" y="6454"/>
                </a:cubicBezTo>
                <a:cubicBezTo>
                  <a:pt x="20765" y="6488"/>
                  <a:pt x="20751" y="6478"/>
                  <a:pt x="20714" y="6395"/>
                </a:cubicBezTo>
                <a:cubicBezTo>
                  <a:pt x="20641" y="6236"/>
                  <a:pt x="20391" y="5877"/>
                  <a:pt x="20307" y="5813"/>
                </a:cubicBezTo>
                <a:cubicBezTo>
                  <a:pt x="20158" y="5700"/>
                  <a:pt x="19991" y="5638"/>
                  <a:pt x="19830" y="5634"/>
                </a:cubicBezTo>
                <a:lnTo>
                  <a:pt x="19668" y="5629"/>
                </a:lnTo>
                <a:lnTo>
                  <a:pt x="19664" y="5429"/>
                </a:lnTo>
                <a:cubicBezTo>
                  <a:pt x="19662" y="5298"/>
                  <a:pt x="19647" y="5195"/>
                  <a:pt x="19621" y="5135"/>
                </a:cubicBezTo>
                <a:cubicBezTo>
                  <a:pt x="19573" y="5022"/>
                  <a:pt x="19218" y="4663"/>
                  <a:pt x="19103" y="4611"/>
                </a:cubicBezTo>
                <a:cubicBezTo>
                  <a:pt x="19002" y="4565"/>
                  <a:pt x="18913" y="4609"/>
                  <a:pt x="18702" y="4813"/>
                </a:cubicBezTo>
                <a:cubicBezTo>
                  <a:pt x="18624" y="4889"/>
                  <a:pt x="18558" y="4933"/>
                  <a:pt x="18547" y="4915"/>
                </a:cubicBezTo>
                <a:cubicBezTo>
                  <a:pt x="18536" y="4898"/>
                  <a:pt x="18548" y="4755"/>
                  <a:pt x="18575" y="4575"/>
                </a:cubicBezTo>
                <a:cubicBezTo>
                  <a:pt x="18601" y="4404"/>
                  <a:pt x="18622" y="4241"/>
                  <a:pt x="18622" y="4213"/>
                </a:cubicBezTo>
                <a:cubicBezTo>
                  <a:pt x="18622" y="4149"/>
                  <a:pt x="18528" y="4016"/>
                  <a:pt x="18315" y="3776"/>
                </a:cubicBezTo>
                <a:cubicBezTo>
                  <a:pt x="18116" y="3553"/>
                  <a:pt x="18029" y="3483"/>
                  <a:pt x="17956" y="3483"/>
                </a:cubicBezTo>
                <a:cubicBezTo>
                  <a:pt x="17925" y="3483"/>
                  <a:pt x="17805" y="3558"/>
                  <a:pt x="17688" y="3649"/>
                </a:cubicBezTo>
                <a:cubicBezTo>
                  <a:pt x="17570" y="3741"/>
                  <a:pt x="17466" y="3802"/>
                  <a:pt x="17456" y="3786"/>
                </a:cubicBezTo>
                <a:cubicBezTo>
                  <a:pt x="17445" y="3770"/>
                  <a:pt x="17453" y="3635"/>
                  <a:pt x="17472" y="3483"/>
                </a:cubicBezTo>
                <a:cubicBezTo>
                  <a:pt x="17490" y="3332"/>
                  <a:pt x="17506" y="3143"/>
                  <a:pt x="17506" y="3064"/>
                </a:cubicBezTo>
                <a:cubicBezTo>
                  <a:pt x="17506" y="2940"/>
                  <a:pt x="17495" y="2908"/>
                  <a:pt x="17433" y="2836"/>
                </a:cubicBezTo>
                <a:cubicBezTo>
                  <a:pt x="17300" y="2681"/>
                  <a:pt x="17076" y="2574"/>
                  <a:pt x="16881" y="2570"/>
                </a:cubicBezTo>
                <a:cubicBezTo>
                  <a:pt x="16712" y="2567"/>
                  <a:pt x="16702" y="2571"/>
                  <a:pt x="16590" y="2692"/>
                </a:cubicBezTo>
                <a:cubicBezTo>
                  <a:pt x="16483" y="2810"/>
                  <a:pt x="16469" y="2817"/>
                  <a:pt x="16394" y="2785"/>
                </a:cubicBezTo>
                <a:cubicBezTo>
                  <a:pt x="16294" y="2743"/>
                  <a:pt x="15995" y="2740"/>
                  <a:pt x="15925" y="2780"/>
                </a:cubicBezTo>
                <a:cubicBezTo>
                  <a:pt x="15858" y="2819"/>
                  <a:pt x="15754" y="3117"/>
                  <a:pt x="15681" y="3483"/>
                </a:cubicBezTo>
                <a:cubicBezTo>
                  <a:pt x="15629" y="3739"/>
                  <a:pt x="15627" y="3770"/>
                  <a:pt x="15659" y="3805"/>
                </a:cubicBezTo>
                <a:cubicBezTo>
                  <a:pt x="15702" y="3854"/>
                  <a:pt x="16225" y="4048"/>
                  <a:pt x="16310" y="4048"/>
                </a:cubicBezTo>
                <a:cubicBezTo>
                  <a:pt x="16344" y="4048"/>
                  <a:pt x="16400" y="4024"/>
                  <a:pt x="16435" y="3993"/>
                </a:cubicBezTo>
                <a:cubicBezTo>
                  <a:pt x="16489" y="3944"/>
                  <a:pt x="16504" y="3943"/>
                  <a:pt x="16558" y="3983"/>
                </a:cubicBezTo>
                <a:cubicBezTo>
                  <a:pt x="16592" y="4009"/>
                  <a:pt x="16654" y="4045"/>
                  <a:pt x="16696" y="4065"/>
                </a:cubicBezTo>
                <a:cubicBezTo>
                  <a:pt x="16760" y="4095"/>
                  <a:pt x="16775" y="4120"/>
                  <a:pt x="16785" y="4218"/>
                </a:cubicBezTo>
                <a:cubicBezTo>
                  <a:pt x="16792" y="4282"/>
                  <a:pt x="16804" y="4351"/>
                  <a:pt x="16813" y="4373"/>
                </a:cubicBezTo>
                <a:cubicBezTo>
                  <a:pt x="16839" y="4438"/>
                  <a:pt x="17070" y="4697"/>
                  <a:pt x="17205" y="4813"/>
                </a:cubicBezTo>
                <a:cubicBezTo>
                  <a:pt x="17274" y="4872"/>
                  <a:pt x="17330" y="4927"/>
                  <a:pt x="17330" y="4935"/>
                </a:cubicBezTo>
                <a:cubicBezTo>
                  <a:pt x="17330" y="4943"/>
                  <a:pt x="17309" y="5043"/>
                  <a:pt x="17284" y="5157"/>
                </a:cubicBezTo>
                <a:cubicBezTo>
                  <a:pt x="17210" y="5491"/>
                  <a:pt x="17230" y="5667"/>
                  <a:pt x="17394" y="6161"/>
                </a:cubicBezTo>
                <a:cubicBezTo>
                  <a:pt x="17526" y="6556"/>
                  <a:pt x="17541" y="6646"/>
                  <a:pt x="17472" y="6646"/>
                </a:cubicBezTo>
                <a:cubicBezTo>
                  <a:pt x="17433" y="6646"/>
                  <a:pt x="17432" y="6641"/>
                  <a:pt x="17474" y="6886"/>
                </a:cubicBezTo>
                <a:cubicBezTo>
                  <a:pt x="17493" y="6999"/>
                  <a:pt x="17501" y="7099"/>
                  <a:pt x="17490" y="7116"/>
                </a:cubicBezTo>
                <a:cubicBezTo>
                  <a:pt x="17479" y="7132"/>
                  <a:pt x="17420" y="7076"/>
                  <a:pt x="17355" y="6987"/>
                </a:cubicBezTo>
                <a:lnTo>
                  <a:pt x="17240" y="6829"/>
                </a:lnTo>
                <a:lnTo>
                  <a:pt x="17228" y="6561"/>
                </a:lnTo>
                <a:cubicBezTo>
                  <a:pt x="17218" y="6331"/>
                  <a:pt x="17205" y="6266"/>
                  <a:pt x="17133" y="6079"/>
                </a:cubicBezTo>
                <a:cubicBezTo>
                  <a:pt x="17087" y="5960"/>
                  <a:pt x="17032" y="5838"/>
                  <a:pt x="17010" y="5808"/>
                </a:cubicBezTo>
                <a:cubicBezTo>
                  <a:pt x="16909" y="5675"/>
                  <a:pt x="16716" y="5711"/>
                  <a:pt x="16622" y="5880"/>
                </a:cubicBezTo>
                <a:cubicBezTo>
                  <a:pt x="16583" y="5950"/>
                  <a:pt x="16559" y="6054"/>
                  <a:pt x="16540" y="6232"/>
                </a:cubicBezTo>
                <a:cubicBezTo>
                  <a:pt x="16490" y="6679"/>
                  <a:pt x="16410" y="6781"/>
                  <a:pt x="16253" y="6599"/>
                </a:cubicBezTo>
                <a:cubicBezTo>
                  <a:pt x="16128" y="6454"/>
                  <a:pt x="16025" y="6240"/>
                  <a:pt x="15902" y="5869"/>
                </a:cubicBezTo>
                <a:cubicBezTo>
                  <a:pt x="15799" y="5557"/>
                  <a:pt x="15737" y="5461"/>
                  <a:pt x="15654" y="5486"/>
                </a:cubicBezTo>
                <a:cubicBezTo>
                  <a:pt x="15620" y="5496"/>
                  <a:pt x="15614" y="5523"/>
                  <a:pt x="15620" y="5631"/>
                </a:cubicBezTo>
                <a:cubicBezTo>
                  <a:pt x="15623" y="5707"/>
                  <a:pt x="15600" y="5896"/>
                  <a:pt x="15565" y="6073"/>
                </a:cubicBezTo>
                <a:lnTo>
                  <a:pt x="15504" y="6382"/>
                </a:lnTo>
                <a:lnTo>
                  <a:pt x="15355" y="6394"/>
                </a:lnTo>
                <a:cubicBezTo>
                  <a:pt x="15239" y="6402"/>
                  <a:pt x="15180" y="6387"/>
                  <a:pt x="15083" y="6327"/>
                </a:cubicBezTo>
                <a:cubicBezTo>
                  <a:pt x="14928" y="6231"/>
                  <a:pt x="14912" y="6177"/>
                  <a:pt x="14946" y="5851"/>
                </a:cubicBezTo>
                <a:cubicBezTo>
                  <a:pt x="14986" y="5471"/>
                  <a:pt x="14978" y="5305"/>
                  <a:pt x="14915" y="5153"/>
                </a:cubicBezTo>
                <a:cubicBezTo>
                  <a:pt x="14818" y="4921"/>
                  <a:pt x="14743" y="4876"/>
                  <a:pt x="14391" y="4840"/>
                </a:cubicBezTo>
                <a:cubicBezTo>
                  <a:pt x="14221" y="4823"/>
                  <a:pt x="14009" y="4816"/>
                  <a:pt x="13920" y="4826"/>
                </a:cubicBezTo>
                <a:cubicBezTo>
                  <a:pt x="13684" y="4851"/>
                  <a:pt x="13568" y="4776"/>
                  <a:pt x="13341" y="4453"/>
                </a:cubicBezTo>
                <a:cubicBezTo>
                  <a:pt x="13243" y="4312"/>
                  <a:pt x="13132" y="4165"/>
                  <a:pt x="13095" y="4125"/>
                </a:cubicBezTo>
                <a:cubicBezTo>
                  <a:pt x="13037" y="4063"/>
                  <a:pt x="13021" y="4014"/>
                  <a:pt x="12990" y="3792"/>
                </a:cubicBezTo>
                <a:cubicBezTo>
                  <a:pt x="12923" y="3321"/>
                  <a:pt x="12946" y="3151"/>
                  <a:pt x="13083" y="3088"/>
                </a:cubicBezTo>
                <a:cubicBezTo>
                  <a:pt x="13223" y="3025"/>
                  <a:pt x="13263" y="2827"/>
                  <a:pt x="13165" y="2686"/>
                </a:cubicBezTo>
                <a:cubicBezTo>
                  <a:pt x="13074" y="2556"/>
                  <a:pt x="13035" y="2595"/>
                  <a:pt x="12954" y="2896"/>
                </a:cubicBezTo>
                <a:lnTo>
                  <a:pt x="12910" y="3059"/>
                </a:lnTo>
                <a:lnTo>
                  <a:pt x="12421" y="3035"/>
                </a:lnTo>
                <a:cubicBezTo>
                  <a:pt x="11952" y="3011"/>
                  <a:pt x="11929" y="3013"/>
                  <a:pt x="11843" y="3080"/>
                </a:cubicBezTo>
                <a:cubicBezTo>
                  <a:pt x="11793" y="3119"/>
                  <a:pt x="11748" y="3150"/>
                  <a:pt x="11743" y="3150"/>
                </a:cubicBezTo>
                <a:cubicBezTo>
                  <a:pt x="11738" y="3150"/>
                  <a:pt x="11713" y="3096"/>
                  <a:pt x="11687" y="3031"/>
                </a:cubicBezTo>
                <a:cubicBezTo>
                  <a:pt x="11639" y="2907"/>
                  <a:pt x="11513" y="2804"/>
                  <a:pt x="11307" y="2718"/>
                </a:cubicBezTo>
                <a:cubicBezTo>
                  <a:pt x="11250" y="2695"/>
                  <a:pt x="11198" y="2664"/>
                  <a:pt x="11193" y="2652"/>
                </a:cubicBezTo>
                <a:cubicBezTo>
                  <a:pt x="11179" y="2618"/>
                  <a:pt x="11297" y="2492"/>
                  <a:pt x="11413" y="2417"/>
                </a:cubicBezTo>
                <a:cubicBezTo>
                  <a:pt x="11488" y="2368"/>
                  <a:pt x="11520" y="2322"/>
                  <a:pt x="11545" y="2233"/>
                </a:cubicBezTo>
                <a:cubicBezTo>
                  <a:pt x="11585" y="2088"/>
                  <a:pt x="11609" y="2105"/>
                  <a:pt x="11629" y="2290"/>
                </a:cubicBezTo>
                <a:cubicBezTo>
                  <a:pt x="11650" y="2490"/>
                  <a:pt x="11746" y="2740"/>
                  <a:pt x="11834" y="2823"/>
                </a:cubicBezTo>
                <a:cubicBezTo>
                  <a:pt x="11966" y="2947"/>
                  <a:pt x="12134" y="2895"/>
                  <a:pt x="12257" y="2694"/>
                </a:cubicBezTo>
                <a:cubicBezTo>
                  <a:pt x="12347" y="2546"/>
                  <a:pt x="12389" y="2396"/>
                  <a:pt x="12382" y="2241"/>
                </a:cubicBezTo>
                <a:cubicBezTo>
                  <a:pt x="12376" y="2130"/>
                  <a:pt x="12381" y="2104"/>
                  <a:pt x="12407" y="2115"/>
                </a:cubicBezTo>
                <a:cubicBezTo>
                  <a:pt x="12908" y="2327"/>
                  <a:pt x="12984" y="2304"/>
                  <a:pt x="13116" y="1905"/>
                </a:cubicBezTo>
                <a:cubicBezTo>
                  <a:pt x="13232" y="1556"/>
                  <a:pt x="13189" y="1067"/>
                  <a:pt x="13017" y="797"/>
                </a:cubicBezTo>
                <a:cubicBezTo>
                  <a:pt x="12922" y="647"/>
                  <a:pt x="12684" y="493"/>
                  <a:pt x="12460" y="433"/>
                </a:cubicBezTo>
                <a:cubicBezTo>
                  <a:pt x="12274" y="384"/>
                  <a:pt x="12006" y="384"/>
                  <a:pt x="11913" y="433"/>
                </a:cubicBezTo>
                <a:cubicBezTo>
                  <a:pt x="11878" y="453"/>
                  <a:pt x="11858" y="433"/>
                  <a:pt x="11815" y="331"/>
                </a:cubicBezTo>
                <a:cubicBezTo>
                  <a:pt x="11785" y="261"/>
                  <a:pt x="11713" y="154"/>
                  <a:pt x="11653" y="93"/>
                </a:cubicBezTo>
                <a:cubicBezTo>
                  <a:pt x="11591" y="29"/>
                  <a:pt x="11544" y="-2"/>
                  <a:pt x="1149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4" name="MLDKIVIANRGEIALRILRACKELGIKTVAVHSSADRDLKHVLLADETVCIGPAPSVKSY…"/>
          <p:cNvSpPr txBox="1"/>
          <p:nvPr/>
        </p:nvSpPr>
        <p:spPr>
          <a:xfrm>
            <a:off x="5633376" y="2613744"/>
            <a:ext cx="5929313" cy="16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MLDKIVIANRGEIALRILRACKELGIKTVAVHSSADRDLKHVLLADETVCIGPAPSVKSY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LNIPAIISAAEITGAVAIHPGYGFLSENANFAEQVERSGFIFIGPKAETIRLMGDKVSAI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AAMKKAGVPCVPGSDGPLGDDMDKNRAIAKRIGYPVIIKASGGGGGRGMRVVRGDAELAQ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SISMTRAEAKAAFSNDMVYMEKYLENPRHVEIQVLADGQGNAIYLAERDCSMQRRHQKVV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EEAPAPGITPELRRYIGERCAKACVDIGYRGAGTFEFLFENGEFYFIEMNTRIQVEHPVT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EMITGVDLIKEQLRIAAGQPLSIKQEEVHVRGHAVECRINAEDPNTFLPSPGKITRFHAP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GGFGVRWESHIYAGYTVPPYYDSMIGKLICYGENRDVAIARMKNALQELIIDGIKTNVDL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QIRIMNDENFQHGGTNIHYLEKKLGLQEK</a:t>
            </a:r>
          </a:p>
        </p:txBody>
      </p:sp>
      <p:sp>
        <p:nvSpPr>
          <p:cNvPr id="285" name="MKKVLIANRGEIAVRIIRACRDLGIQTVAIYSEGDKDALHTQIADEAYCVGPTLSKDSYL…"/>
          <p:cNvSpPr txBox="1"/>
          <p:nvPr/>
        </p:nvSpPr>
        <p:spPr>
          <a:xfrm>
            <a:off x="5633376" y="4475387"/>
            <a:ext cx="5929313" cy="1630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MKKVLIANRGEIAVRIIRACRDLGIQTVAIYSEGDKDALHTQIADEAYCVGPTLSKDSYL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NIPNILSIATSTGCDGVHPGYGFLAENADFAELCEACQLKFIGPSYQSIQKMGIKDVAKA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EMIKANVPVVPGSDGLMKDVSEAKKIAKKIGYPVIIKATAGGGGKGIRVARDEKELETGF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RMTEQEAQTAFGNGGLYMEKFIENFRHIEIQIVGDSYGNVIHLGERDCTIQRRMQKLVEE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APSPILDDETRREMGNAAVRAAKAVNYENAGTIEFIYDLNDNKFYFMEMNTRIQVEHPVT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EMVTGIDLVKLQLQVAMGDVLPYKQEDIKLTGHAIEFRINAENPYKNFMPSPGKIEQYLA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PGGYGVRIESACYTNYTIPPYYDSMVAKLIIHEPTRDEAIMAGIRALSEFVVLGIDTTIP</a:t>
            </a:r>
          </a:p>
          <a:p>
            <a:pPr defTabSz="321457">
              <a:defRPr sz="1800">
                <a:latin typeface="Courier"/>
                <a:ea typeface="Courier"/>
                <a:cs typeface="Courier"/>
                <a:sym typeface="Courier"/>
              </a:defRPr>
            </a:pPr>
            <a:r>
              <a:rPr sz="1266" dirty="0"/>
              <a:t>FHIKLLNNDIFRSGKFNTNFLEQNSIMNDEG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19882F-84E7-7343-A104-5CC6526BDE2C}"/>
              </a:ext>
            </a:extLst>
          </p:cNvPr>
          <p:cNvCxnSpPr/>
          <p:nvPr/>
        </p:nvCxnSpPr>
        <p:spPr>
          <a:xfrm>
            <a:off x="502023" y="157512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2556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It turns out the structure is already available, and almost identical despite sequence differences"/>
          <p:cNvSpPr txBox="1">
            <a:spLocks noGrp="1"/>
          </p:cNvSpPr>
          <p:nvPr>
            <p:ph type="title"/>
          </p:nvPr>
        </p:nvSpPr>
        <p:spPr>
          <a:xfrm>
            <a:off x="1541859" y="-74645"/>
            <a:ext cx="9108281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It turns out the structure is already available, and almost identical despite sequence differences</a:t>
            </a:r>
          </a:p>
        </p:txBody>
      </p:sp>
      <p:sp>
        <p:nvSpPr>
          <p:cNvPr id="2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296" name="ClustalW2 Results.pdf" descr="ClustalW2 Results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91" y="1763612"/>
            <a:ext cx="5304234" cy="4982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2W6N_2VPQ_chainA_aligned.png" descr="2W6N_2VPQ_chainA_aligned.png"/>
          <p:cNvPicPr>
            <a:picLocks noChangeAspect="1"/>
          </p:cNvPicPr>
          <p:nvPr/>
        </p:nvPicPr>
        <p:blipFill>
          <a:blip r:embed="rId4"/>
          <a:srcRect l="22924" t="3770" r="18449" b="16322"/>
          <a:stretch>
            <a:fillRect/>
          </a:stretch>
        </p:blipFill>
        <p:spPr>
          <a:xfrm>
            <a:off x="6638925" y="1893094"/>
            <a:ext cx="5321953" cy="43316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1583" extrusionOk="0">
                <a:moveTo>
                  <a:pt x="7190" y="3"/>
                </a:moveTo>
                <a:cubicBezTo>
                  <a:pt x="7165" y="-8"/>
                  <a:pt x="7129" y="8"/>
                  <a:pt x="7076" y="49"/>
                </a:cubicBezTo>
                <a:cubicBezTo>
                  <a:pt x="6978" y="123"/>
                  <a:pt x="6968" y="123"/>
                  <a:pt x="6766" y="71"/>
                </a:cubicBezTo>
                <a:cubicBezTo>
                  <a:pt x="6651" y="42"/>
                  <a:pt x="6500" y="17"/>
                  <a:pt x="6431" y="17"/>
                </a:cubicBezTo>
                <a:cubicBezTo>
                  <a:pt x="6102" y="17"/>
                  <a:pt x="5480" y="396"/>
                  <a:pt x="5317" y="696"/>
                </a:cubicBezTo>
                <a:cubicBezTo>
                  <a:pt x="5269" y="784"/>
                  <a:pt x="5212" y="920"/>
                  <a:pt x="5190" y="996"/>
                </a:cubicBezTo>
                <a:cubicBezTo>
                  <a:pt x="5169" y="1072"/>
                  <a:pt x="5134" y="1142"/>
                  <a:pt x="5113" y="1152"/>
                </a:cubicBezTo>
                <a:cubicBezTo>
                  <a:pt x="5059" y="1177"/>
                  <a:pt x="4885" y="962"/>
                  <a:pt x="4783" y="741"/>
                </a:cubicBezTo>
                <a:cubicBezTo>
                  <a:pt x="4644" y="441"/>
                  <a:pt x="4453" y="203"/>
                  <a:pt x="4330" y="174"/>
                </a:cubicBezTo>
                <a:cubicBezTo>
                  <a:pt x="4136" y="129"/>
                  <a:pt x="3978" y="210"/>
                  <a:pt x="3797" y="447"/>
                </a:cubicBezTo>
                <a:cubicBezTo>
                  <a:pt x="3707" y="564"/>
                  <a:pt x="3613" y="661"/>
                  <a:pt x="3589" y="661"/>
                </a:cubicBezTo>
                <a:cubicBezTo>
                  <a:pt x="3549" y="661"/>
                  <a:pt x="3489" y="731"/>
                  <a:pt x="3253" y="1045"/>
                </a:cubicBezTo>
                <a:cubicBezTo>
                  <a:pt x="3211" y="1101"/>
                  <a:pt x="3122" y="1368"/>
                  <a:pt x="3020" y="1747"/>
                </a:cubicBezTo>
                <a:cubicBezTo>
                  <a:pt x="2930" y="2083"/>
                  <a:pt x="2844" y="2378"/>
                  <a:pt x="2831" y="2403"/>
                </a:cubicBezTo>
                <a:cubicBezTo>
                  <a:pt x="2817" y="2430"/>
                  <a:pt x="2783" y="2440"/>
                  <a:pt x="2749" y="2427"/>
                </a:cubicBezTo>
                <a:cubicBezTo>
                  <a:pt x="2692" y="2404"/>
                  <a:pt x="2691" y="2415"/>
                  <a:pt x="2710" y="2917"/>
                </a:cubicBezTo>
                <a:cubicBezTo>
                  <a:pt x="2728" y="3392"/>
                  <a:pt x="2718" y="3597"/>
                  <a:pt x="2643" y="4194"/>
                </a:cubicBezTo>
                <a:lnTo>
                  <a:pt x="2623" y="4352"/>
                </a:lnTo>
                <a:lnTo>
                  <a:pt x="2304" y="4483"/>
                </a:lnTo>
                <a:cubicBezTo>
                  <a:pt x="1759" y="4708"/>
                  <a:pt x="1645" y="4812"/>
                  <a:pt x="1481" y="5241"/>
                </a:cubicBezTo>
                <a:cubicBezTo>
                  <a:pt x="1336" y="5618"/>
                  <a:pt x="1294" y="6024"/>
                  <a:pt x="1363" y="6364"/>
                </a:cubicBezTo>
                <a:cubicBezTo>
                  <a:pt x="1396" y="6526"/>
                  <a:pt x="1499" y="6685"/>
                  <a:pt x="1663" y="6826"/>
                </a:cubicBezTo>
                <a:lnTo>
                  <a:pt x="1749" y="6899"/>
                </a:lnTo>
                <a:lnTo>
                  <a:pt x="1635" y="7068"/>
                </a:lnTo>
                <a:cubicBezTo>
                  <a:pt x="1572" y="7160"/>
                  <a:pt x="1484" y="7255"/>
                  <a:pt x="1440" y="7279"/>
                </a:cubicBezTo>
                <a:cubicBezTo>
                  <a:pt x="1305" y="7353"/>
                  <a:pt x="1357" y="7485"/>
                  <a:pt x="1523" y="7485"/>
                </a:cubicBezTo>
                <a:cubicBezTo>
                  <a:pt x="1574" y="7485"/>
                  <a:pt x="1624" y="7497"/>
                  <a:pt x="1631" y="7513"/>
                </a:cubicBezTo>
                <a:cubicBezTo>
                  <a:pt x="1639" y="7528"/>
                  <a:pt x="1556" y="7661"/>
                  <a:pt x="1446" y="7807"/>
                </a:cubicBezTo>
                <a:cubicBezTo>
                  <a:pt x="1216" y="8115"/>
                  <a:pt x="1175" y="8233"/>
                  <a:pt x="1125" y="8749"/>
                </a:cubicBezTo>
                <a:cubicBezTo>
                  <a:pt x="1091" y="9090"/>
                  <a:pt x="1097" y="9228"/>
                  <a:pt x="1172" y="9828"/>
                </a:cubicBezTo>
                <a:cubicBezTo>
                  <a:pt x="1180" y="9888"/>
                  <a:pt x="1231" y="10030"/>
                  <a:pt x="1286" y="10143"/>
                </a:cubicBezTo>
                <a:cubicBezTo>
                  <a:pt x="1342" y="10257"/>
                  <a:pt x="1381" y="10364"/>
                  <a:pt x="1372" y="10381"/>
                </a:cubicBezTo>
                <a:cubicBezTo>
                  <a:pt x="1364" y="10398"/>
                  <a:pt x="1299" y="10443"/>
                  <a:pt x="1230" y="10481"/>
                </a:cubicBezTo>
                <a:cubicBezTo>
                  <a:pt x="1053" y="10577"/>
                  <a:pt x="663" y="10889"/>
                  <a:pt x="569" y="11009"/>
                </a:cubicBezTo>
                <a:cubicBezTo>
                  <a:pt x="444" y="11170"/>
                  <a:pt x="393" y="11363"/>
                  <a:pt x="384" y="11712"/>
                </a:cubicBezTo>
                <a:cubicBezTo>
                  <a:pt x="378" y="11939"/>
                  <a:pt x="363" y="12045"/>
                  <a:pt x="330" y="12090"/>
                </a:cubicBezTo>
                <a:cubicBezTo>
                  <a:pt x="304" y="12124"/>
                  <a:pt x="284" y="12178"/>
                  <a:pt x="284" y="12208"/>
                </a:cubicBezTo>
                <a:cubicBezTo>
                  <a:pt x="284" y="12238"/>
                  <a:pt x="225" y="12322"/>
                  <a:pt x="153" y="12394"/>
                </a:cubicBezTo>
                <a:cubicBezTo>
                  <a:pt x="6" y="12542"/>
                  <a:pt x="-29" y="12653"/>
                  <a:pt x="22" y="12804"/>
                </a:cubicBezTo>
                <a:cubicBezTo>
                  <a:pt x="73" y="12956"/>
                  <a:pt x="363" y="13301"/>
                  <a:pt x="523" y="13401"/>
                </a:cubicBezTo>
                <a:cubicBezTo>
                  <a:pt x="599" y="13448"/>
                  <a:pt x="662" y="13502"/>
                  <a:pt x="662" y="13521"/>
                </a:cubicBezTo>
                <a:cubicBezTo>
                  <a:pt x="662" y="13596"/>
                  <a:pt x="1107" y="13337"/>
                  <a:pt x="1410" y="13085"/>
                </a:cubicBezTo>
                <a:cubicBezTo>
                  <a:pt x="1550" y="12969"/>
                  <a:pt x="1558" y="12921"/>
                  <a:pt x="1475" y="12690"/>
                </a:cubicBezTo>
                <a:cubicBezTo>
                  <a:pt x="1443" y="12601"/>
                  <a:pt x="1408" y="12455"/>
                  <a:pt x="1398" y="12365"/>
                </a:cubicBezTo>
                <a:lnTo>
                  <a:pt x="1380" y="12202"/>
                </a:lnTo>
                <a:lnTo>
                  <a:pt x="1511" y="12133"/>
                </a:lnTo>
                <a:cubicBezTo>
                  <a:pt x="1659" y="12055"/>
                  <a:pt x="1766" y="11909"/>
                  <a:pt x="1766" y="11787"/>
                </a:cubicBezTo>
                <a:cubicBezTo>
                  <a:pt x="1766" y="11741"/>
                  <a:pt x="1777" y="11697"/>
                  <a:pt x="1791" y="11687"/>
                </a:cubicBezTo>
                <a:cubicBezTo>
                  <a:pt x="1815" y="11668"/>
                  <a:pt x="2097" y="11885"/>
                  <a:pt x="2128" y="11947"/>
                </a:cubicBezTo>
                <a:cubicBezTo>
                  <a:pt x="2137" y="11965"/>
                  <a:pt x="2098" y="12098"/>
                  <a:pt x="2042" y="12241"/>
                </a:cubicBezTo>
                <a:cubicBezTo>
                  <a:pt x="1986" y="12385"/>
                  <a:pt x="1940" y="12525"/>
                  <a:pt x="1940" y="12553"/>
                </a:cubicBezTo>
                <a:cubicBezTo>
                  <a:pt x="1940" y="12581"/>
                  <a:pt x="1908" y="12657"/>
                  <a:pt x="1868" y="12721"/>
                </a:cubicBezTo>
                <a:cubicBezTo>
                  <a:pt x="1780" y="12863"/>
                  <a:pt x="1778" y="12886"/>
                  <a:pt x="1853" y="12969"/>
                </a:cubicBezTo>
                <a:cubicBezTo>
                  <a:pt x="1885" y="13004"/>
                  <a:pt x="1912" y="13068"/>
                  <a:pt x="1912" y="13110"/>
                </a:cubicBezTo>
                <a:cubicBezTo>
                  <a:pt x="1912" y="13237"/>
                  <a:pt x="2097" y="13467"/>
                  <a:pt x="2315" y="13608"/>
                </a:cubicBezTo>
                <a:cubicBezTo>
                  <a:pt x="2428" y="13681"/>
                  <a:pt x="2559" y="13780"/>
                  <a:pt x="2607" y="13829"/>
                </a:cubicBezTo>
                <a:cubicBezTo>
                  <a:pt x="2756" y="13984"/>
                  <a:pt x="2775" y="14242"/>
                  <a:pt x="2655" y="14469"/>
                </a:cubicBezTo>
                <a:cubicBezTo>
                  <a:pt x="2631" y="14513"/>
                  <a:pt x="2441" y="14707"/>
                  <a:pt x="2233" y="14898"/>
                </a:cubicBezTo>
                <a:cubicBezTo>
                  <a:pt x="1870" y="15232"/>
                  <a:pt x="1804" y="15323"/>
                  <a:pt x="1894" y="15366"/>
                </a:cubicBezTo>
                <a:cubicBezTo>
                  <a:pt x="1931" y="15383"/>
                  <a:pt x="2457" y="14929"/>
                  <a:pt x="2646" y="14715"/>
                </a:cubicBezTo>
                <a:cubicBezTo>
                  <a:pt x="2797" y="14544"/>
                  <a:pt x="2854" y="14343"/>
                  <a:pt x="2845" y="14002"/>
                </a:cubicBezTo>
                <a:cubicBezTo>
                  <a:pt x="2841" y="13851"/>
                  <a:pt x="2693" y="13672"/>
                  <a:pt x="2452" y="13525"/>
                </a:cubicBezTo>
                <a:cubicBezTo>
                  <a:pt x="2346" y="13460"/>
                  <a:pt x="2209" y="13344"/>
                  <a:pt x="2147" y="13267"/>
                </a:cubicBezTo>
                <a:cubicBezTo>
                  <a:pt x="1957" y="13034"/>
                  <a:pt x="1963" y="12872"/>
                  <a:pt x="2180" y="12421"/>
                </a:cubicBezTo>
                <a:cubicBezTo>
                  <a:pt x="2295" y="12180"/>
                  <a:pt x="2330" y="12132"/>
                  <a:pt x="2363" y="12165"/>
                </a:cubicBezTo>
                <a:cubicBezTo>
                  <a:pt x="2427" y="12230"/>
                  <a:pt x="2558" y="12176"/>
                  <a:pt x="2819" y="11972"/>
                </a:cubicBezTo>
                <a:cubicBezTo>
                  <a:pt x="3140" y="11720"/>
                  <a:pt x="3315" y="11600"/>
                  <a:pt x="3350" y="11606"/>
                </a:cubicBezTo>
                <a:cubicBezTo>
                  <a:pt x="3411" y="11617"/>
                  <a:pt x="3362" y="12125"/>
                  <a:pt x="3278" y="12355"/>
                </a:cubicBezTo>
                <a:cubicBezTo>
                  <a:pt x="3058" y="12957"/>
                  <a:pt x="3034" y="13217"/>
                  <a:pt x="3165" y="13550"/>
                </a:cubicBezTo>
                <a:cubicBezTo>
                  <a:pt x="3216" y="13679"/>
                  <a:pt x="3223" y="13739"/>
                  <a:pt x="3204" y="13892"/>
                </a:cubicBezTo>
                <a:cubicBezTo>
                  <a:pt x="3192" y="13993"/>
                  <a:pt x="3180" y="14134"/>
                  <a:pt x="3178" y="14206"/>
                </a:cubicBezTo>
                <a:cubicBezTo>
                  <a:pt x="3176" y="14306"/>
                  <a:pt x="3155" y="14357"/>
                  <a:pt x="3089" y="14422"/>
                </a:cubicBezTo>
                <a:cubicBezTo>
                  <a:pt x="2957" y="14548"/>
                  <a:pt x="2839" y="14720"/>
                  <a:pt x="2718" y="14961"/>
                </a:cubicBezTo>
                <a:cubicBezTo>
                  <a:pt x="2592" y="15213"/>
                  <a:pt x="2587" y="15238"/>
                  <a:pt x="2669" y="15238"/>
                </a:cubicBezTo>
                <a:cubicBezTo>
                  <a:pt x="2703" y="15238"/>
                  <a:pt x="2737" y="15266"/>
                  <a:pt x="2744" y="15300"/>
                </a:cubicBezTo>
                <a:cubicBezTo>
                  <a:pt x="2755" y="15352"/>
                  <a:pt x="2974" y="15545"/>
                  <a:pt x="3264" y="15758"/>
                </a:cubicBezTo>
                <a:cubicBezTo>
                  <a:pt x="3305" y="15788"/>
                  <a:pt x="3339" y="15882"/>
                  <a:pt x="3374" y="16064"/>
                </a:cubicBezTo>
                <a:cubicBezTo>
                  <a:pt x="3402" y="16208"/>
                  <a:pt x="3451" y="16390"/>
                  <a:pt x="3483" y="16467"/>
                </a:cubicBezTo>
                <a:cubicBezTo>
                  <a:pt x="3515" y="16547"/>
                  <a:pt x="3539" y="16681"/>
                  <a:pt x="3539" y="16778"/>
                </a:cubicBezTo>
                <a:cubicBezTo>
                  <a:pt x="3539" y="16917"/>
                  <a:pt x="3555" y="16973"/>
                  <a:pt x="3626" y="17072"/>
                </a:cubicBezTo>
                <a:cubicBezTo>
                  <a:pt x="3735" y="17223"/>
                  <a:pt x="3889" y="17622"/>
                  <a:pt x="3908" y="17800"/>
                </a:cubicBezTo>
                <a:cubicBezTo>
                  <a:pt x="3920" y="17915"/>
                  <a:pt x="3909" y="17949"/>
                  <a:pt x="3832" y="18039"/>
                </a:cubicBezTo>
                <a:lnTo>
                  <a:pt x="3743" y="18145"/>
                </a:lnTo>
                <a:lnTo>
                  <a:pt x="3488" y="18067"/>
                </a:lnTo>
                <a:cubicBezTo>
                  <a:pt x="3029" y="17927"/>
                  <a:pt x="2784" y="17923"/>
                  <a:pt x="2784" y="18055"/>
                </a:cubicBezTo>
                <a:cubicBezTo>
                  <a:pt x="2784" y="18088"/>
                  <a:pt x="2862" y="18221"/>
                  <a:pt x="2958" y="18352"/>
                </a:cubicBezTo>
                <a:cubicBezTo>
                  <a:pt x="3054" y="18483"/>
                  <a:pt x="3123" y="18598"/>
                  <a:pt x="3110" y="18607"/>
                </a:cubicBezTo>
                <a:cubicBezTo>
                  <a:pt x="3098" y="18616"/>
                  <a:pt x="3031" y="18634"/>
                  <a:pt x="2962" y="18648"/>
                </a:cubicBezTo>
                <a:cubicBezTo>
                  <a:pt x="2851" y="18671"/>
                  <a:pt x="2779" y="18746"/>
                  <a:pt x="2820" y="18796"/>
                </a:cubicBezTo>
                <a:cubicBezTo>
                  <a:pt x="2828" y="18806"/>
                  <a:pt x="2917" y="18841"/>
                  <a:pt x="3019" y="18875"/>
                </a:cubicBezTo>
                <a:lnTo>
                  <a:pt x="3204" y="18936"/>
                </a:lnTo>
                <a:lnTo>
                  <a:pt x="3196" y="19132"/>
                </a:lnTo>
                <a:cubicBezTo>
                  <a:pt x="3183" y="19462"/>
                  <a:pt x="3261" y="19969"/>
                  <a:pt x="3367" y="20233"/>
                </a:cubicBezTo>
                <a:cubicBezTo>
                  <a:pt x="3613" y="20848"/>
                  <a:pt x="4103" y="21120"/>
                  <a:pt x="4603" y="20917"/>
                </a:cubicBezTo>
                <a:cubicBezTo>
                  <a:pt x="4977" y="20766"/>
                  <a:pt x="5254" y="20548"/>
                  <a:pt x="5254" y="20404"/>
                </a:cubicBezTo>
                <a:cubicBezTo>
                  <a:pt x="5254" y="20279"/>
                  <a:pt x="5141" y="19818"/>
                  <a:pt x="5067" y="19637"/>
                </a:cubicBezTo>
                <a:cubicBezTo>
                  <a:pt x="5008" y="19494"/>
                  <a:pt x="4979" y="19464"/>
                  <a:pt x="4866" y="19423"/>
                </a:cubicBezTo>
                <a:cubicBezTo>
                  <a:pt x="4793" y="19396"/>
                  <a:pt x="4722" y="19383"/>
                  <a:pt x="4708" y="19394"/>
                </a:cubicBezTo>
                <a:cubicBezTo>
                  <a:pt x="4657" y="19433"/>
                  <a:pt x="4118" y="19531"/>
                  <a:pt x="4072" y="19509"/>
                </a:cubicBezTo>
                <a:cubicBezTo>
                  <a:pt x="4030" y="19489"/>
                  <a:pt x="4032" y="19478"/>
                  <a:pt x="4088" y="19405"/>
                </a:cubicBezTo>
                <a:cubicBezTo>
                  <a:pt x="4162" y="19307"/>
                  <a:pt x="4214" y="19107"/>
                  <a:pt x="4189" y="19013"/>
                </a:cubicBezTo>
                <a:cubicBezTo>
                  <a:pt x="4180" y="18976"/>
                  <a:pt x="4181" y="18875"/>
                  <a:pt x="4192" y="18787"/>
                </a:cubicBezTo>
                <a:cubicBezTo>
                  <a:pt x="4209" y="18647"/>
                  <a:pt x="4227" y="18615"/>
                  <a:pt x="4353" y="18513"/>
                </a:cubicBezTo>
                <a:cubicBezTo>
                  <a:pt x="4432" y="18450"/>
                  <a:pt x="4497" y="18387"/>
                  <a:pt x="4497" y="18373"/>
                </a:cubicBezTo>
                <a:cubicBezTo>
                  <a:pt x="4497" y="18359"/>
                  <a:pt x="4450" y="18310"/>
                  <a:pt x="4392" y="18265"/>
                </a:cubicBezTo>
                <a:cubicBezTo>
                  <a:pt x="4302" y="18195"/>
                  <a:pt x="4286" y="18161"/>
                  <a:pt x="4280" y="18041"/>
                </a:cubicBezTo>
                <a:cubicBezTo>
                  <a:pt x="4276" y="17963"/>
                  <a:pt x="4259" y="17834"/>
                  <a:pt x="4241" y="17756"/>
                </a:cubicBezTo>
                <a:cubicBezTo>
                  <a:pt x="4206" y="17596"/>
                  <a:pt x="4218" y="17565"/>
                  <a:pt x="4393" y="17336"/>
                </a:cubicBezTo>
                <a:cubicBezTo>
                  <a:pt x="4492" y="17206"/>
                  <a:pt x="4501" y="17202"/>
                  <a:pt x="4695" y="17202"/>
                </a:cubicBezTo>
                <a:cubicBezTo>
                  <a:pt x="5030" y="17202"/>
                  <a:pt x="5228" y="17076"/>
                  <a:pt x="5340" y="16794"/>
                </a:cubicBezTo>
                <a:cubicBezTo>
                  <a:pt x="5473" y="16454"/>
                  <a:pt x="5379" y="15742"/>
                  <a:pt x="5171" y="15510"/>
                </a:cubicBezTo>
                <a:lnTo>
                  <a:pt x="5112" y="15445"/>
                </a:lnTo>
                <a:lnTo>
                  <a:pt x="5186" y="15278"/>
                </a:lnTo>
                <a:cubicBezTo>
                  <a:pt x="5252" y="15126"/>
                  <a:pt x="5258" y="15085"/>
                  <a:pt x="5243" y="14808"/>
                </a:cubicBezTo>
                <a:cubicBezTo>
                  <a:pt x="5235" y="14641"/>
                  <a:pt x="5219" y="14470"/>
                  <a:pt x="5208" y="14427"/>
                </a:cubicBezTo>
                <a:cubicBezTo>
                  <a:pt x="5193" y="14364"/>
                  <a:pt x="5207" y="14337"/>
                  <a:pt x="5286" y="14288"/>
                </a:cubicBezTo>
                <a:cubicBezTo>
                  <a:pt x="5340" y="14255"/>
                  <a:pt x="5452" y="14157"/>
                  <a:pt x="5534" y="14071"/>
                </a:cubicBezTo>
                <a:cubicBezTo>
                  <a:pt x="5617" y="13985"/>
                  <a:pt x="5695" y="13915"/>
                  <a:pt x="5708" y="13915"/>
                </a:cubicBezTo>
                <a:cubicBezTo>
                  <a:pt x="5722" y="13915"/>
                  <a:pt x="5902" y="14164"/>
                  <a:pt x="6110" y="14469"/>
                </a:cubicBezTo>
                <a:cubicBezTo>
                  <a:pt x="6317" y="14773"/>
                  <a:pt x="6497" y="15022"/>
                  <a:pt x="6508" y="15022"/>
                </a:cubicBezTo>
                <a:cubicBezTo>
                  <a:pt x="6519" y="15022"/>
                  <a:pt x="6561" y="14970"/>
                  <a:pt x="6602" y="14907"/>
                </a:cubicBezTo>
                <a:cubicBezTo>
                  <a:pt x="6672" y="14796"/>
                  <a:pt x="6685" y="14791"/>
                  <a:pt x="6887" y="14786"/>
                </a:cubicBezTo>
                <a:cubicBezTo>
                  <a:pt x="7003" y="14783"/>
                  <a:pt x="7106" y="14787"/>
                  <a:pt x="7116" y="14794"/>
                </a:cubicBezTo>
                <a:cubicBezTo>
                  <a:pt x="7126" y="14801"/>
                  <a:pt x="7055" y="14997"/>
                  <a:pt x="6957" y="15228"/>
                </a:cubicBezTo>
                <a:cubicBezTo>
                  <a:pt x="6794" y="15614"/>
                  <a:pt x="6767" y="15655"/>
                  <a:pt x="6640" y="15740"/>
                </a:cubicBezTo>
                <a:cubicBezTo>
                  <a:pt x="6433" y="15877"/>
                  <a:pt x="6430" y="15883"/>
                  <a:pt x="6511" y="16079"/>
                </a:cubicBezTo>
                <a:lnTo>
                  <a:pt x="6582" y="16251"/>
                </a:lnTo>
                <a:lnTo>
                  <a:pt x="6511" y="16503"/>
                </a:lnTo>
                <a:cubicBezTo>
                  <a:pt x="6401" y="16890"/>
                  <a:pt x="6352" y="17282"/>
                  <a:pt x="6347" y="17803"/>
                </a:cubicBezTo>
                <a:cubicBezTo>
                  <a:pt x="6343" y="18334"/>
                  <a:pt x="6349" y="18319"/>
                  <a:pt x="6126" y="18361"/>
                </a:cubicBezTo>
                <a:cubicBezTo>
                  <a:pt x="5865" y="18409"/>
                  <a:pt x="5779" y="18451"/>
                  <a:pt x="5734" y="18557"/>
                </a:cubicBezTo>
                <a:cubicBezTo>
                  <a:pt x="5694" y="18652"/>
                  <a:pt x="5696" y="18665"/>
                  <a:pt x="5764" y="18761"/>
                </a:cubicBezTo>
                <a:cubicBezTo>
                  <a:pt x="5858" y="18894"/>
                  <a:pt x="5862" y="18899"/>
                  <a:pt x="5973" y="19021"/>
                </a:cubicBezTo>
                <a:cubicBezTo>
                  <a:pt x="6053" y="19109"/>
                  <a:pt x="6067" y="19149"/>
                  <a:pt x="6067" y="19288"/>
                </a:cubicBezTo>
                <a:cubicBezTo>
                  <a:pt x="6067" y="19540"/>
                  <a:pt x="5956" y="19799"/>
                  <a:pt x="5705" y="20135"/>
                </a:cubicBezTo>
                <a:cubicBezTo>
                  <a:pt x="5455" y="20468"/>
                  <a:pt x="5398" y="20599"/>
                  <a:pt x="5398" y="20845"/>
                </a:cubicBezTo>
                <a:cubicBezTo>
                  <a:pt x="5398" y="21275"/>
                  <a:pt x="5748" y="21489"/>
                  <a:pt x="6311" y="21403"/>
                </a:cubicBezTo>
                <a:cubicBezTo>
                  <a:pt x="6485" y="21376"/>
                  <a:pt x="6560" y="21325"/>
                  <a:pt x="6572" y="21225"/>
                </a:cubicBezTo>
                <a:cubicBezTo>
                  <a:pt x="6578" y="21175"/>
                  <a:pt x="6635" y="21138"/>
                  <a:pt x="6796" y="21082"/>
                </a:cubicBezTo>
                <a:cubicBezTo>
                  <a:pt x="6972" y="21020"/>
                  <a:pt x="7011" y="20994"/>
                  <a:pt x="7011" y="20936"/>
                </a:cubicBezTo>
                <a:cubicBezTo>
                  <a:pt x="7011" y="20875"/>
                  <a:pt x="6985" y="20861"/>
                  <a:pt x="6838" y="20838"/>
                </a:cubicBezTo>
                <a:cubicBezTo>
                  <a:pt x="6561" y="20796"/>
                  <a:pt x="6367" y="20713"/>
                  <a:pt x="6301" y="20609"/>
                </a:cubicBezTo>
                <a:cubicBezTo>
                  <a:pt x="6268" y="20557"/>
                  <a:pt x="6241" y="20500"/>
                  <a:pt x="6241" y="20482"/>
                </a:cubicBezTo>
                <a:cubicBezTo>
                  <a:pt x="6241" y="20426"/>
                  <a:pt x="6736" y="19865"/>
                  <a:pt x="6803" y="19844"/>
                </a:cubicBezTo>
                <a:cubicBezTo>
                  <a:pt x="6859" y="19827"/>
                  <a:pt x="6867" y="19797"/>
                  <a:pt x="6874" y="19594"/>
                </a:cubicBezTo>
                <a:cubicBezTo>
                  <a:pt x="6886" y="19260"/>
                  <a:pt x="6890" y="19256"/>
                  <a:pt x="7038" y="19395"/>
                </a:cubicBezTo>
                <a:cubicBezTo>
                  <a:pt x="7110" y="19462"/>
                  <a:pt x="7230" y="19545"/>
                  <a:pt x="7307" y="19580"/>
                </a:cubicBezTo>
                <a:cubicBezTo>
                  <a:pt x="7384" y="19615"/>
                  <a:pt x="7500" y="19704"/>
                  <a:pt x="7564" y="19779"/>
                </a:cubicBezTo>
                <a:cubicBezTo>
                  <a:pt x="7628" y="19853"/>
                  <a:pt x="7764" y="19963"/>
                  <a:pt x="7868" y="20022"/>
                </a:cubicBezTo>
                <a:cubicBezTo>
                  <a:pt x="8088" y="20148"/>
                  <a:pt x="8214" y="20283"/>
                  <a:pt x="8632" y="20847"/>
                </a:cubicBezTo>
                <a:cubicBezTo>
                  <a:pt x="8919" y="21233"/>
                  <a:pt x="8949" y="21263"/>
                  <a:pt x="9151" y="21360"/>
                </a:cubicBezTo>
                <a:cubicBezTo>
                  <a:pt x="9269" y="21416"/>
                  <a:pt x="9444" y="21471"/>
                  <a:pt x="9540" y="21481"/>
                </a:cubicBezTo>
                <a:cubicBezTo>
                  <a:pt x="9764" y="21503"/>
                  <a:pt x="10168" y="21405"/>
                  <a:pt x="10334" y="21287"/>
                </a:cubicBezTo>
                <a:cubicBezTo>
                  <a:pt x="10472" y="21189"/>
                  <a:pt x="10612" y="20949"/>
                  <a:pt x="10664" y="20721"/>
                </a:cubicBezTo>
                <a:cubicBezTo>
                  <a:pt x="10682" y="20643"/>
                  <a:pt x="10732" y="20530"/>
                  <a:pt x="10776" y="20471"/>
                </a:cubicBezTo>
                <a:cubicBezTo>
                  <a:pt x="10883" y="20326"/>
                  <a:pt x="10937" y="20182"/>
                  <a:pt x="10958" y="19987"/>
                </a:cubicBezTo>
                <a:cubicBezTo>
                  <a:pt x="11003" y="19568"/>
                  <a:pt x="10771" y="19034"/>
                  <a:pt x="10490" y="18908"/>
                </a:cubicBezTo>
                <a:cubicBezTo>
                  <a:pt x="10417" y="18876"/>
                  <a:pt x="10379" y="18825"/>
                  <a:pt x="10336" y="18703"/>
                </a:cubicBezTo>
                <a:cubicBezTo>
                  <a:pt x="10244" y="18441"/>
                  <a:pt x="9999" y="18245"/>
                  <a:pt x="9670" y="18170"/>
                </a:cubicBezTo>
                <a:cubicBezTo>
                  <a:pt x="9480" y="18127"/>
                  <a:pt x="9146" y="18016"/>
                  <a:pt x="9100" y="17980"/>
                </a:cubicBezTo>
                <a:cubicBezTo>
                  <a:pt x="9044" y="17936"/>
                  <a:pt x="8681" y="17841"/>
                  <a:pt x="8653" y="17863"/>
                </a:cubicBezTo>
                <a:cubicBezTo>
                  <a:pt x="8639" y="17874"/>
                  <a:pt x="8558" y="17836"/>
                  <a:pt x="8473" y="17778"/>
                </a:cubicBezTo>
                <a:cubicBezTo>
                  <a:pt x="8296" y="17657"/>
                  <a:pt x="8047" y="17585"/>
                  <a:pt x="7915" y="17615"/>
                </a:cubicBezTo>
                <a:cubicBezTo>
                  <a:pt x="7846" y="17631"/>
                  <a:pt x="7810" y="17619"/>
                  <a:pt x="7771" y="17565"/>
                </a:cubicBezTo>
                <a:cubicBezTo>
                  <a:pt x="7720" y="17496"/>
                  <a:pt x="7723" y="17485"/>
                  <a:pt x="7865" y="17195"/>
                </a:cubicBezTo>
                <a:cubicBezTo>
                  <a:pt x="7945" y="17031"/>
                  <a:pt x="8072" y="16713"/>
                  <a:pt x="8145" y="16488"/>
                </a:cubicBezTo>
                <a:cubicBezTo>
                  <a:pt x="8219" y="16262"/>
                  <a:pt x="8292" y="16062"/>
                  <a:pt x="8307" y="16043"/>
                </a:cubicBezTo>
                <a:cubicBezTo>
                  <a:pt x="8325" y="16021"/>
                  <a:pt x="8406" y="16094"/>
                  <a:pt x="8531" y="16247"/>
                </a:cubicBezTo>
                <a:cubicBezTo>
                  <a:pt x="8648" y="16390"/>
                  <a:pt x="8752" y="16488"/>
                  <a:pt x="8789" y="16488"/>
                </a:cubicBezTo>
                <a:cubicBezTo>
                  <a:pt x="8822" y="16488"/>
                  <a:pt x="8866" y="16511"/>
                  <a:pt x="8886" y="16540"/>
                </a:cubicBezTo>
                <a:cubicBezTo>
                  <a:pt x="8906" y="16570"/>
                  <a:pt x="8953" y="16595"/>
                  <a:pt x="8991" y="16595"/>
                </a:cubicBezTo>
                <a:cubicBezTo>
                  <a:pt x="9030" y="16595"/>
                  <a:pt x="9085" y="16614"/>
                  <a:pt x="9115" y="16636"/>
                </a:cubicBezTo>
                <a:cubicBezTo>
                  <a:pt x="9158" y="16670"/>
                  <a:pt x="9204" y="16657"/>
                  <a:pt x="9357" y="16570"/>
                </a:cubicBezTo>
                <a:cubicBezTo>
                  <a:pt x="9509" y="16482"/>
                  <a:pt x="9577" y="16411"/>
                  <a:pt x="9725" y="16191"/>
                </a:cubicBezTo>
                <a:cubicBezTo>
                  <a:pt x="10000" y="15783"/>
                  <a:pt x="10058" y="15784"/>
                  <a:pt x="10011" y="16194"/>
                </a:cubicBezTo>
                <a:cubicBezTo>
                  <a:pt x="9954" y="16693"/>
                  <a:pt x="10116" y="17345"/>
                  <a:pt x="10337" y="17503"/>
                </a:cubicBezTo>
                <a:cubicBezTo>
                  <a:pt x="10456" y="17588"/>
                  <a:pt x="10680" y="17594"/>
                  <a:pt x="10832" y="17517"/>
                </a:cubicBezTo>
                <a:cubicBezTo>
                  <a:pt x="10922" y="17471"/>
                  <a:pt x="10950" y="17472"/>
                  <a:pt x="11065" y="17522"/>
                </a:cubicBezTo>
                <a:cubicBezTo>
                  <a:pt x="11172" y="17568"/>
                  <a:pt x="11198" y="17597"/>
                  <a:pt x="11206" y="17676"/>
                </a:cubicBezTo>
                <a:cubicBezTo>
                  <a:pt x="11214" y="17760"/>
                  <a:pt x="11228" y="17774"/>
                  <a:pt x="11310" y="17774"/>
                </a:cubicBezTo>
                <a:cubicBezTo>
                  <a:pt x="11373" y="17774"/>
                  <a:pt x="11427" y="17745"/>
                  <a:pt x="11473" y="17685"/>
                </a:cubicBezTo>
                <a:cubicBezTo>
                  <a:pt x="11514" y="17630"/>
                  <a:pt x="11560" y="17602"/>
                  <a:pt x="11590" y="17614"/>
                </a:cubicBezTo>
                <a:cubicBezTo>
                  <a:pt x="11644" y="17635"/>
                  <a:pt x="11691" y="17540"/>
                  <a:pt x="11644" y="17504"/>
                </a:cubicBezTo>
                <a:cubicBezTo>
                  <a:pt x="11628" y="17492"/>
                  <a:pt x="11656" y="17421"/>
                  <a:pt x="11707" y="17343"/>
                </a:cubicBezTo>
                <a:cubicBezTo>
                  <a:pt x="11796" y="17205"/>
                  <a:pt x="11800" y="17202"/>
                  <a:pt x="11990" y="17202"/>
                </a:cubicBezTo>
                <a:cubicBezTo>
                  <a:pt x="12221" y="17202"/>
                  <a:pt x="12332" y="17133"/>
                  <a:pt x="12433" y="16928"/>
                </a:cubicBezTo>
                <a:cubicBezTo>
                  <a:pt x="12470" y="16853"/>
                  <a:pt x="12544" y="16743"/>
                  <a:pt x="12597" y="16684"/>
                </a:cubicBezTo>
                <a:cubicBezTo>
                  <a:pt x="12664" y="16608"/>
                  <a:pt x="12702" y="16524"/>
                  <a:pt x="12724" y="16399"/>
                </a:cubicBezTo>
                <a:cubicBezTo>
                  <a:pt x="12742" y="16300"/>
                  <a:pt x="12777" y="16128"/>
                  <a:pt x="12801" y="16016"/>
                </a:cubicBezTo>
                <a:cubicBezTo>
                  <a:pt x="12870" y="15706"/>
                  <a:pt x="12817" y="15296"/>
                  <a:pt x="12676" y="15040"/>
                </a:cubicBezTo>
                <a:cubicBezTo>
                  <a:pt x="12635" y="14966"/>
                  <a:pt x="12612" y="14893"/>
                  <a:pt x="12625" y="14878"/>
                </a:cubicBezTo>
                <a:cubicBezTo>
                  <a:pt x="12638" y="14862"/>
                  <a:pt x="12725" y="14881"/>
                  <a:pt x="12818" y="14919"/>
                </a:cubicBezTo>
                <a:cubicBezTo>
                  <a:pt x="12982" y="14987"/>
                  <a:pt x="13144" y="15017"/>
                  <a:pt x="13363" y="15021"/>
                </a:cubicBezTo>
                <a:cubicBezTo>
                  <a:pt x="13456" y="15022"/>
                  <a:pt x="13483" y="15048"/>
                  <a:pt x="13603" y="15238"/>
                </a:cubicBezTo>
                <a:cubicBezTo>
                  <a:pt x="13678" y="15356"/>
                  <a:pt x="13739" y="15460"/>
                  <a:pt x="13739" y="15471"/>
                </a:cubicBezTo>
                <a:cubicBezTo>
                  <a:pt x="13739" y="15525"/>
                  <a:pt x="13906" y="15782"/>
                  <a:pt x="14088" y="16009"/>
                </a:cubicBezTo>
                <a:cubicBezTo>
                  <a:pt x="14266" y="16230"/>
                  <a:pt x="14287" y="16268"/>
                  <a:pt x="14248" y="16308"/>
                </a:cubicBezTo>
                <a:cubicBezTo>
                  <a:pt x="14223" y="16334"/>
                  <a:pt x="14137" y="16352"/>
                  <a:pt x="14052" y="16350"/>
                </a:cubicBezTo>
                <a:cubicBezTo>
                  <a:pt x="13969" y="16348"/>
                  <a:pt x="13852" y="16362"/>
                  <a:pt x="13792" y="16382"/>
                </a:cubicBezTo>
                <a:cubicBezTo>
                  <a:pt x="13704" y="16411"/>
                  <a:pt x="13610" y="16400"/>
                  <a:pt x="13326" y="16329"/>
                </a:cubicBezTo>
                <a:cubicBezTo>
                  <a:pt x="12952" y="16236"/>
                  <a:pt x="12916" y="16242"/>
                  <a:pt x="12881" y="16393"/>
                </a:cubicBezTo>
                <a:cubicBezTo>
                  <a:pt x="12870" y="16436"/>
                  <a:pt x="12803" y="16615"/>
                  <a:pt x="12732" y="16794"/>
                </a:cubicBezTo>
                <a:cubicBezTo>
                  <a:pt x="12661" y="16972"/>
                  <a:pt x="12596" y="17175"/>
                  <a:pt x="12586" y="17245"/>
                </a:cubicBezTo>
                <a:cubicBezTo>
                  <a:pt x="12571" y="17363"/>
                  <a:pt x="12576" y="17375"/>
                  <a:pt x="12653" y="17397"/>
                </a:cubicBezTo>
                <a:cubicBezTo>
                  <a:pt x="12699" y="17410"/>
                  <a:pt x="12775" y="17459"/>
                  <a:pt x="12822" y="17505"/>
                </a:cubicBezTo>
                <a:lnTo>
                  <a:pt x="12907" y="17590"/>
                </a:lnTo>
                <a:lnTo>
                  <a:pt x="12606" y="17988"/>
                </a:lnTo>
                <a:cubicBezTo>
                  <a:pt x="12321" y="18364"/>
                  <a:pt x="12299" y="18386"/>
                  <a:pt x="12212" y="18366"/>
                </a:cubicBezTo>
                <a:cubicBezTo>
                  <a:pt x="12104" y="18341"/>
                  <a:pt x="12066" y="18383"/>
                  <a:pt x="11954" y="18657"/>
                </a:cubicBezTo>
                <a:cubicBezTo>
                  <a:pt x="11869" y="18865"/>
                  <a:pt x="11791" y="18931"/>
                  <a:pt x="11578" y="18970"/>
                </a:cubicBezTo>
                <a:cubicBezTo>
                  <a:pt x="11397" y="19002"/>
                  <a:pt x="11314" y="19102"/>
                  <a:pt x="11272" y="19342"/>
                </a:cubicBezTo>
                <a:cubicBezTo>
                  <a:pt x="11227" y="19600"/>
                  <a:pt x="11231" y="19711"/>
                  <a:pt x="11298" y="20055"/>
                </a:cubicBezTo>
                <a:cubicBezTo>
                  <a:pt x="11343" y="20285"/>
                  <a:pt x="11349" y="20367"/>
                  <a:pt x="11323" y="20406"/>
                </a:cubicBezTo>
                <a:cubicBezTo>
                  <a:pt x="11289" y="20457"/>
                  <a:pt x="11305" y="21214"/>
                  <a:pt x="11345" y="21431"/>
                </a:cubicBezTo>
                <a:cubicBezTo>
                  <a:pt x="11367" y="21553"/>
                  <a:pt x="11433" y="21592"/>
                  <a:pt x="11480" y="21513"/>
                </a:cubicBezTo>
                <a:cubicBezTo>
                  <a:pt x="11509" y="21466"/>
                  <a:pt x="11535" y="21461"/>
                  <a:pt x="11617" y="21489"/>
                </a:cubicBezTo>
                <a:cubicBezTo>
                  <a:pt x="11673" y="21508"/>
                  <a:pt x="11824" y="21537"/>
                  <a:pt x="11952" y="21554"/>
                </a:cubicBezTo>
                <a:cubicBezTo>
                  <a:pt x="12080" y="21572"/>
                  <a:pt x="12328" y="21585"/>
                  <a:pt x="12504" y="21582"/>
                </a:cubicBezTo>
                <a:cubicBezTo>
                  <a:pt x="12781" y="21578"/>
                  <a:pt x="12845" y="21564"/>
                  <a:pt x="12983" y="21485"/>
                </a:cubicBezTo>
                <a:cubicBezTo>
                  <a:pt x="13259" y="21326"/>
                  <a:pt x="13446" y="21028"/>
                  <a:pt x="13625" y="20459"/>
                </a:cubicBezTo>
                <a:cubicBezTo>
                  <a:pt x="13738" y="20099"/>
                  <a:pt x="13758" y="19876"/>
                  <a:pt x="13697" y="19658"/>
                </a:cubicBezTo>
                <a:cubicBezTo>
                  <a:pt x="13643" y="19464"/>
                  <a:pt x="13649" y="19434"/>
                  <a:pt x="13758" y="19401"/>
                </a:cubicBezTo>
                <a:cubicBezTo>
                  <a:pt x="13974" y="19334"/>
                  <a:pt x="14091" y="19127"/>
                  <a:pt x="14242" y="18541"/>
                </a:cubicBezTo>
                <a:cubicBezTo>
                  <a:pt x="14360" y="18085"/>
                  <a:pt x="14391" y="17838"/>
                  <a:pt x="14352" y="17676"/>
                </a:cubicBezTo>
                <a:cubicBezTo>
                  <a:pt x="14327" y="17573"/>
                  <a:pt x="14332" y="17553"/>
                  <a:pt x="14403" y="17492"/>
                </a:cubicBezTo>
                <a:cubicBezTo>
                  <a:pt x="14470" y="17432"/>
                  <a:pt x="14488" y="17430"/>
                  <a:pt x="14535" y="17472"/>
                </a:cubicBezTo>
                <a:cubicBezTo>
                  <a:pt x="14700" y="17620"/>
                  <a:pt x="15061" y="17546"/>
                  <a:pt x="15298" y="17315"/>
                </a:cubicBezTo>
                <a:cubicBezTo>
                  <a:pt x="15630" y="16993"/>
                  <a:pt x="15662" y="16977"/>
                  <a:pt x="15993" y="16959"/>
                </a:cubicBezTo>
                <a:lnTo>
                  <a:pt x="16296" y="16942"/>
                </a:lnTo>
                <a:lnTo>
                  <a:pt x="16372" y="17152"/>
                </a:lnTo>
                <a:lnTo>
                  <a:pt x="16447" y="17362"/>
                </a:lnTo>
                <a:lnTo>
                  <a:pt x="16219" y="17625"/>
                </a:lnTo>
                <a:cubicBezTo>
                  <a:pt x="16093" y="17769"/>
                  <a:pt x="15955" y="17913"/>
                  <a:pt x="15911" y="17945"/>
                </a:cubicBezTo>
                <a:cubicBezTo>
                  <a:pt x="15829" y="18005"/>
                  <a:pt x="15808" y="18074"/>
                  <a:pt x="15862" y="18114"/>
                </a:cubicBezTo>
                <a:cubicBezTo>
                  <a:pt x="15898" y="18142"/>
                  <a:pt x="16014" y="18048"/>
                  <a:pt x="16297" y="17758"/>
                </a:cubicBezTo>
                <a:lnTo>
                  <a:pt x="16505" y="17546"/>
                </a:lnTo>
                <a:lnTo>
                  <a:pt x="16616" y="17695"/>
                </a:lnTo>
                <a:cubicBezTo>
                  <a:pt x="16751" y="17874"/>
                  <a:pt x="16993" y="18066"/>
                  <a:pt x="17158" y="18124"/>
                </a:cubicBezTo>
                <a:cubicBezTo>
                  <a:pt x="17301" y="18175"/>
                  <a:pt x="17535" y="18142"/>
                  <a:pt x="17962" y="18009"/>
                </a:cubicBezTo>
                <a:cubicBezTo>
                  <a:pt x="18267" y="17913"/>
                  <a:pt x="18382" y="17843"/>
                  <a:pt x="18517" y="17669"/>
                </a:cubicBezTo>
                <a:cubicBezTo>
                  <a:pt x="18596" y="17568"/>
                  <a:pt x="18617" y="17560"/>
                  <a:pt x="18803" y="17560"/>
                </a:cubicBezTo>
                <a:cubicBezTo>
                  <a:pt x="19129" y="17560"/>
                  <a:pt x="19468" y="17428"/>
                  <a:pt x="19767" y="17184"/>
                </a:cubicBezTo>
                <a:cubicBezTo>
                  <a:pt x="19912" y="17065"/>
                  <a:pt x="19936" y="17058"/>
                  <a:pt x="20208" y="17045"/>
                </a:cubicBezTo>
                <a:cubicBezTo>
                  <a:pt x="20546" y="17030"/>
                  <a:pt x="20877" y="16913"/>
                  <a:pt x="21151" y="16713"/>
                </a:cubicBezTo>
                <a:cubicBezTo>
                  <a:pt x="21472" y="16478"/>
                  <a:pt x="21571" y="16229"/>
                  <a:pt x="21568" y="15666"/>
                </a:cubicBezTo>
                <a:cubicBezTo>
                  <a:pt x="21567" y="15322"/>
                  <a:pt x="21560" y="15270"/>
                  <a:pt x="21474" y="15046"/>
                </a:cubicBezTo>
                <a:cubicBezTo>
                  <a:pt x="21423" y="14911"/>
                  <a:pt x="21355" y="14755"/>
                  <a:pt x="21322" y="14698"/>
                </a:cubicBezTo>
                <a:cubicBezTo>
                  <a:pt x="21266" y="14602"/>
                  <a:pt x="21248" y="14594"/>
                  <a:pt x="21067" y="14594"/>
                </a:cubicBezTo>
                <a:cubicBezTo>
                  <a:pt x="20884" y="14594"/>
                  <a:pt x="20867" y="14587"/>
                  <a:pt x="20774" y="14469"/>
                </a:cubicBezTo>
                <a:cubicBezTo>
                  <a:pt x="20720" y="14400"/>
                  <a:pt x="20651" y="14344"/>
                  <a:pt x="20621" y="14344"/>
                </a:cubicBezTo>
                <a:cubicBezTo>
                  <a:pt x="20534" y="14344"/>
                  <a:pt x="20528" y="14251"/>
                  <a:pt x="20606" y="14123"/>
                </a:cubicBezTo>
                <a:cubicBezTo>
                  <a:pt x="20838" y="13741"/>
                  <a:pt x="20874" y="13259"/>
                  <a:pt x="20705" y="12810"/>
                </a:cubicBezTo>
                <a:cubicBezTo>
                  <a:pt x="20672" y="12720"/>
                  <a:pt x="20548" y="12529"/>
                  <a:pt x="20431" y="12383"/>
                </a:cubicBezTo>
                <a:cubicBezTo>
                  <a:pt x="20217" y="12119"/>
                  <a:pt x="20217" y="12118"/>
                  <a:pt x="20206" y="11897"/>
                </a:cubicBezTo>
                <a:cubicBezTo>
                  <a:pt x="20176" y="11354"/>
                  <a:pt x="20034" y="10972"/>
                  <a:pt x="19775" y="10736"/>
                </a:cubicBezTo>
                <a:cubicBezTo>
                  <a:pt x="19672" y="10642"/>
                  <a:pt x="19638" y="10587"/>
                  <a:pt x="19638" y="10517"/>
                </a:cubicBezTo>
                <a:cubicBezTo>
                  <a:pt x="19638" y="10466"/>
                  <a:pt x="19594" y="10313"/>
                  <a:pt x="19541" y="10178"/>
                </a:cubicBezTo>
                <a:cubicBezTo>
                  <a:pt x="19487" y="10043"/>
                  <a:pt x="19427" y="9859"/>
                  <a:pt x="19407" y="9771"/>
                </a:cubicBezTo>
                <a:cubicBezTo>
                  <a:pt x="19358" y="9553"/>
                  <a:pt x="19198" y="9234"/>
                  <a:pt x="19061" y="9082"/>
                </a:cubicBezTo>
                <a:cubicBezTo>
                  <a:pt x="18905" y="8909"/>
                  <a:pt x="18615" y="8707"/>
                  <a:pt x="18453" y="8658"/>
                </a:cubicBezTo>
                <a:cubicBezTo>
                  <a:pt x="18377" y="8636"/>
                  <a:pt x="18244" y="8564"/>
                  <a:pt x="18156" y="8498"/>
                </a:cubicBezTo>
                <a:cubicBezTo>
                  <a:pt x="17932" y="8331"/>
                  <a:pt x="17698" y="8237"/>
                  <a:pt x="17436" y="8211"/>
                </a:cubicBezTo>
                <a:cubicBezTo>
                  <a:pt x="17259" y="8193"/>
                  <a:pt x="17187" y="8167"/>
                  <a:pt x="17095" y="8091"/>
                </a:cubicBezTo>
                <a:cubicBezTo>
                  <a:pt x="16888" y="7919"/>
                  <a:pt x="16389" y="7759"/>
                  <a:pt x="16099" y="7773"/>
                </a:cubicBezTo>
                <a:cubicBezTo>
                  <a:pt x="16003" y="7777"/>
                  <a:pt x="15875" y="7740"/>
                  <a:pt x="15673" y="7648"/>
                </a:cubicBezTo>
                <a:cubicBezTo>
                  <a:pt x="15326" y="7490"/>
                  <a:pt x="15123" y="7476"/>
                  <a:pt x="14840" y="7592"/>
                </a:cubicBezTo>
                <a:cubicBezTo>
                  <a:pt x="14607" y="7688"/>
                  <a:pt x="14441" y="7805"/>
                  <a:pt x="14213" y="8035"/>
                </a:cubicBezTo>
                <a:cubicBezTo>
                  <a:pt x="14114" y="8135"/>
                  <a:pt x="13990" y="8249"/>
                  <a:pt x="13938" y="8288"/>
                </a:cubicBezTo>
                <a:cubicBezTo>
                  <a:pt x="13799" y="8393"/>
                  <a:pt x="13676" y="8631"/>
                  <a:pt x="13637" y="8868"/>
                </a:cubicBezTo>
                <a:lnTo>
                  <a:pt x="13603" y="9074"/>
                </a:lnTo>
                <a:lnTo>
                  <a:pt x="13427" y="9062"/>
                </a:lnTo>
                <a:cubicBezTo>
                  <a:pt x="13220" y="9047"/>
                  <a:pt x="13037" y="9131"/>
                  <a:pt x="12870" y="9316"/>
                </a:cubicBezTo>
                <a:cubicBezTo>
                  <a:pt x="12599" y="9617"/>
                  <a:pt x="12338" y="9713"/>
                  <a:pt x="12070" y="9609"/>
                </a:cubicBezTo>
                <a:cubicBezTo>
                  <a:pt x="11980" y="9575"/>
                  <a:pt x="11900" y="9534"/>
                  <a:pt x="11893" y="9520"/>
                </a:cubicBezTo>
                <a:cubicBezTo>
                  <a:pt x="11886" y="9506"/>
                  <a:pt x="11926" y="9433"/>
                  <a:pt x="11981" y="9356"/>
                </a:cubicBezTo>
                <a:cubicBezTo>
                  <a:pt x="12074" y="9228"/>
                  <a:pt x="12199" y="8957"/>
                  <a:pt x="12199" y="8882"/>
                </a:cubicBezTo>
                <a:cubicBezTo>
                  <a:pt x="12199" y="8865"/>
                  <a:pt x="12219" y="8830"/>
                  <a:pt x="12243" y="8806"/>
                </a:cubicBezTo>
                <a:cubicBezTo>
                  <a:pt x="12308" y="8739"/>
                  <a:pt x="12296" y="8651"/>
                  <a:pt x="12185" y="8390"/>
                </a:cubicBezTo>
                <a:cubicBezTo>
                  <a:pt x="12130" y="8259"/>
                  <a:pt x="12092" y="8137"/>
                  <a:pt x="12101" y="8119"/>
                </a:cubicBezTo>
                <a:cubicBezTo>
                  <a:pt x="12110" y="8101"/>
                  <a:pt x="12109" y="7998"/>
                  <a:pt x="12098" y="7889"/>
                </a:cubicBezTo>
                <a:cubicBezTo>
                  <a:pt x="12080" y="7709"/>
                  <a:pt x="12070" y="7688"/>
                  <a:pt x="11979" y="7642"/>
                </a:cubicBezTo>
                <a:cubicBezTo>
                  <a:pt x="11863" y="7582"/>
                  <a:pt x="11506" y="7575"/>
                  <a:pt x="11301" y="7629"/>
                </a:cubicBezTo>
                <a:cubicBezTo>
                  <a:pt x="11170" y="7664"/>
                  <a:pt x="11148" y="7660"/>
                  <a:pt x="11071" y="7590"/>
                </a:cubicBezTo>
                <a:cubicBezTo>
                  <a:pt x="11000" y="7526"/>
                  <a:pt x="10983" y="7480"/>
                  <a:pt x="10968" y="7311"/>
                </a:cubicBezTo>
                <a:cubicBezTo>
                  <a:pt x="10958" y="7200"/>
                  <a:pt x="10947" y="7076"/>
                  <a:pt x="10942" y="7037"/>
                </a:cubicBezTo>
                <a:cubicBezTo>
                  <a:pt x="10936" y="6980"/>
                  <a:pt x="10981" y="6937"/>
                  <a:pt x="11160" y="6826"/>
                </a:cubicBezTo>
                <a:lnTo>
                  <a:pt x="11387" y="6687"/>
                </a:lnTo>
                <a:lnTo>
                  <a:pt x="11712" y="6747"/>
                </a:lnTo>
                <a:cubicBezTo>
                  <a:pt x="11892" y="6779"/>
                  <a:pt x="12062" y="6807"/>
                  <a:pt x="12090" y="6806"/>
                </a:cubicBezTo>
                <a:cubicBezTo>
                  <a:pt x="12157" y="6806"/>
                  <a:pt x="12153" y="6693"/>
                  <a:pt x="12072" y="6306"/>
                </a:cubicBezTo>
                <a:lnTo>
                  <a:pt x="12009" y="6001"/>
                </a:lnTo>
                <a:lnTo>
                  <a:pt x="11675" y="5992"/>
                </a:lnTo>
                <a:cubicBezTo>
                  <a:pt x="11246" y="5979"/>
                  <a:pt x="11236" y="5975"/>
                  <a:pt x="11348" y="5830"/>
                </a:cubicBezTo>
                <a:cubicBezTo>
                  <a:pt x="11565" y="5550"/>
                  <a:pt x="11625" y="5358"/>
                  <a:pt x="11561" y="5149"/>
                </a:cubicBezTo>
                <a:cubicBezTo>
                  <a:pt x="11530" y="5049"/>
                  <a:pt x="11081" y="4480"/>
                  <a:pt x="10913" y="4327"/>
                </a:cubicBezTo>
                <a:cubicBezTo>
                  <a:pt x="10820" y="4244"/>
                  <a:pt x="10808" y="4218"/>
                  <a:pt x="10834" y="4159"/>
                </a:cubicBezTo>
                <a:cubicBezTo>
                  <a:pt x="10855" y="4109"/>
                  <a:pt x="10895" y="4090"/>
                  <a:pt x="10972" y="4089"/>
                </a:cubicBezTo>
                <a:cubicBezTo>
                  <a:pt x="11031" y="4089"/>
                  <a:pt x="11107" y="4080"/>
                  <a:pt x="11141" y="4069"/>
                </a:cubicBezTo>
                <a:cubicBezTo>
                  <a:pt x="11201" y="4049"/>
                  <a:pt x="11202" y="4044"/>
                  <a:pt x="11159" y="3835"/>
                </a:cubicBezTo>
                <a:cubicBezTo>
                  <a:pt x="11116" y="3625"/>
                  <a:pt x="11117" y="3619"/>
                  <a:pt x="11192" y="3436"/>
                </a:cubicBezTo>
                <a:cubicBezTo>
                  <a:pt x="11299" y="3176"/>
                  <a:pt x="11313" y="3051"/>
                  <a:pt x="11255" y="2901"/>
                </a:cubicBezTo>
                <a:cubicBezTo>
                  <a:pt x="11190" y="2730"/>
                  <a:pt x="11073" y="2673"/>
                  <a:pt x="10887" y="2720"/>
                </a:cubicBezTo>
                <a:cubicBezTo>
                  <a:pt x="10778" y="2747"/>
                  <a:pt x="10731" y="2746"/>
                  <a:pt x="10690" y="2710"/>
                </a:cubicBezTo>
                <a:cubicBezTo>
                  <a:pt x="10603" y="2635"/>
                  <a:pt x="9909" y="2478"/>
                  <a:pt x="9702" y="2486"/>
                </a:cubicBezTo>
                <a:cubicBezTo>
                  <a:pt x="9599" y="2491"/>
                  <a:pt x="9511" y="2479"/>
                  <a:pt x="9507" y="2461"/>
                </a:cubicBezTo>
                <a:cubicBezTo>
                  <a:pt x="9503" y="2443"/>
                  <a:pt x="9493" y="2387"/>
                  <a:pt x="9484" y="2336"/>
                </a:cubicBezTo>
                <a:cubicBezTo>
                  <a:pt x="9471" y="2261"/>
                  <a:pt x="9423" y="2218"/>
                  <a:pt x="9236" y="2112"/>
                </a:cubicBezTo>
                <a:cubicBezTo>
                  <a:pt x="9107" y="2040"/>
                  <a:pt x="8937" y="1963"/>
                  <a:pt x="8857" y="1940"/>
                </a:cubicBezTo>
                <a:cubicBezTo>
                  <a:pt x="8683" y="1891"/>
                  <a:pt x="8573" y="1740"/>
                  <a:pt x="8530" y="1492"/>
                </a:cubicBezTo>
                <a:cubicBezTo>
                  <a:pt x="8508" y="1365"/>
                  <a:pt x="8459" y="1275"/>
                  <a:pt x="8295" y="1061"/>
                </a:cubicBezTo>
                <a:cubicBezTo>
                  <a:pt x="8065" y="763"/>
                  <a:pt x="7896" y="616"/>
                  <a:pt x="7505" y="372"/>
                </a:cubicBezTo>
                <a:cubicBezTo>
                  <a:pt x="7298" y="241"/>
                  <a:pt x="7242" y="190"/>
                  <a:pt x="7234" y="121"/>
                </a:cubicBezTo>
                <a:cubicBezTo>
                  <a:pt x="7226" y="52"/>
                  <a:pt x="7214" y="14"/>
                  <a:pt x="7190" y="3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75A151-36DB-804E-82EA-DE3A2FD36B1A}"/>
              </a:ext>
            </a:extLst>
          </p:cNvPr>
          <p:cNvCxnSpPr/>
          <p:nvPr/>
        </p:nvCxnSpPr>
        <p:spPr>
          <a:xfrm>
            <a:off x="502022" y="1358495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483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Leveraging evolution to learn protein structures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 err="1">
                <a:latin typeface="Times New Roman" panose="02020603050405020304" pitchFamily="18" charset="0"/>
              </a:rPr>
              <a:t>Sulkowska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</a:rPr>
              <a:t>et al. “</a:t>
            </a:r>
            <a:r>
              <a:rPr lang="en-US" sz="2000" dirty="0">
                <a:latin typeface="Times New Roman" panose="02020603050405020304" pitchFamily="18" charset="0"/>
              </a:rPr>
              <a:t>Genomics-aided structure prediction” </a:t>
            </a:r>
            <a:r>
              <a:rPr lang="en-US" dirty="0"/>
              <a:t>DOI:</a:t>
            </a:r>
            <a:r>
              <a:rPr lang="en-US" dirty="0">
                <a:hlinkClick r:id="rId2"/>
              </a:rPr>
              <a:t>10.1073/pnas.1207864109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9221AD-68CB-4649-9724-B30157444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2"/>
          <a:stretch/>
        </p:blipFill>
        <p:spPr>
          <a:xfrm>
            <a:off x="2764667" y="1382714"/>
            <a:ext cx="6365045" cy="482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009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D884D5-0E9D-5445-9AC2-2B54F3452C30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502023" y="6261846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Further reading: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and Molecular Dynamics</a:t>
            </a:r>
            <a:r>
              <a:rPr lang="en-US" sz="2000" dirty="0">
                <a:latin typeface="Times New Roman" panose="02020603050405020304" pitchFamily="18" charset="0"/>
              </a:rPr>
              <a:t>, Luca M. </a:t>
            </a:r>
            <a:r>
              <a:rPr lang="en-US" sz="2000" dirty="0" err="1">
                <a:latin typeface="Times New Roman" panose="02020603050405020304" pitchFamily="18" charset="0"/>
              </a:rPr>
              <a:t>Ghiringhelli</a:t>
            </a:r>
            <a:r>
              <a:rPr lang="en-US" sz="2000" dirty="0">
                <a:latin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 link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dynamics of a well ­behaved, classical, many ­body system is chaotic.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∴ Trajectories that differ in their initial conditions diverge exponentially (“Lyapunov stability”) 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5" name="Picture 1" descr="page10image2924226080">
            <a:extLst>
              <a:ext uri="{FF2B5EF4-FFF2-40B4-BE49-F238E27FC236}">
                <a16:creationId xmlns:a16="http://schemas.microsoft.com/office/drawing/2014/main" id="{8681EBF0-5934-1646-999B-E2206EAE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751976"/>
            <a:ext cx="6127144" cy="25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12169D-BFEA-7E45-A259-BF9307F68631}"/>
              </a:ext>
            </a:extLst>
          </p:cNvPr>
          <p:cNvSpPr txBox="1"/>
          <p:nvPr/>
        </p:nvSpPr>
        <p:spPr>
          <a:xfrm>
            <a:off x="4726495" y="5284530"/>
            <a:ext cx="7465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… but we can obtain meaningful thermodynamic quantities from MD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due to the “shadow </a:t>
            </a:r>
            <a:r>
              <a:rPr lang="en-US" sz="2000" dirty="0" err="1">
                <a:latin typeface="Times New Roman" panose="02020603050405020304" pitchFamily="18" charset="0"/>
              </a:rPr>
              <a:t>therom</a:t>
            </a:r>
            <a:r>
              <a:rPr lang="en-US" sz="2000" dirty="0">
                <a:latin typeface="Times New Roman" panose="02020603050405020304" pitchFamily="18" charset="0"/>
              </a:rPr>
              <a:t>”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5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Cryo-EM can now cross the 2 </a:t>
            </a:r>
            <a:r>
              <a:rPr lang="en-US" dirty="0" err="1"/>
              <a:t>Å</a:t>
            </a:r>
            <a:r>
              <a:rPr lang="en-US" dirty="0"/>
              <a:t> resolution barrier and resolve structures of proteins with sizes &lt; 100 </a:t>
            </a:r>
            <a:r>
              <a:rPr lang="en-US" dirty="0" err="1"/>
              <a:t>kDa</a:t>
            </a:r>
            <a:r>
              <a:rPr lang="en-US" dirty="0"/>
              <a:t>. </a:t>
            </a:r>
          </a:p>
          <a:p>
            <a:r>
              <a:rPr lang="en-US" sz="2400" dirty="0"/>
              <a:t>Do not use the resource blindly. Apply towards research projects when you have a strong foundation of what a reasonable result should be. </a:t>
            </a:r>
            <a:r>
              <a:rPr lang="en-US" sz="2400" i="1" dirty="0"/>
              <a:t>Remember: you must justify your choices in review!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933770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84A6D24-2337-A441-BCC1-FDD83D54D104}"/>
              </a:ext>
            </a:extLst>
          </p:cNvPr>
          <p:cNvSpPr/>
          <p:nvPr/>
        </p:nvSpPr>
        <p:spPr>
          <a:xfrm>
            <a:off x="838200" y="3886994"/>
            <a:ext cx="10515600" cy="4615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7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(1) Go to link</a:t>
            </a:r>
          </a:p>
          <a:p>
            <a:pPr marL="0" indent="0">
              <a:buNone/>
            </a:pPr>
            <a:r>
              <a:rPr lang="en-US" sz="2400" dirty="0"/>
              <a:t>(2) Search “free fatty acid receptor 2”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Q: How would you assess which parts of this model are most trustworthy? </a:t>
            </a:r>
          </a:p>
          <a:p>
            <a:pPr marL="0" indent="0">
              <a:buNone/>
            </a:pP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104317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rystal structures are limiting in some respects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endParaRPr dirty="0"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4BD79F-9454-894C-8870-4AE31F36C4A4}"/>
              </a:ext>
            </a:extLst>
          </p:cNvPr>
          <p:cNvCxnSpPr/>
          <p:nvPr/>
        </p:nvCxnSpPr>
        <p:spPr>
          <a:xfrm>
            <a:off x="502023" y="1204462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A8CAD-0700-FC41-95CE-991CD36985C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28894-293D-BE48-B84E-C7C652F4F4E3}"/>
              </a:ext>
            </a:extLst>
          </p:cNvPr>
          <p:cNvSpPr txBox="1"/>
          <p:nvPr/>
        </p:nvSpPr>
        <p:spPr>
          <a:xfrm>
            <a:off x="-550730" y="6313211"/>
            <a:ext cx="134094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dirty="0">
                <a:latin typeface="Times New Roman" panose="02020603050405020304" pitchFamily="18" charset="0"/>
                <a:hlinkClick r:id="rId2"/>
              </a:rPr>
              <a:t>https://alphafold.ebi.ac.uk/search/uniprotDescription/Free%20fatty%20acid%20receptor%202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5034AC1-18C2-A349-B1AC-90E8B5541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324" y="1322529"/>
            <a:ext cx="5229477" cy="2348833"/>
          </a:xfrm>
          <a:prstGeom prst="rect">
            <a:avLst/>
          </a:prstGeom>
        </p:spPr>
      </p:pic>
      <p:sp>
        <p:nvSpPr>
          <p:cNvPr id="11" name="Proteins are not really static…">
            <a:extLst>
              <a:ext uri="{FF2B5EF4-FFF2-40B4-BE49-F238E27FC236}">
                <a16:creationId xmlns:a16="http://schemas.microsoft.com/office/drawing/2014/main" id="{0F65C6C7-F2AE-9344-B9E0-19F1BBBC7C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022" y="1419821"/>
            <a:ext cx="6041653" cy="467103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/>
              <a:t>(1) Go to link</a:t>
            </a:r>
          </a:p>
          <a:p>
            <a:pPr marL="0" indent="0">
              <a:buNone/>
            </a:pPr>
            <a:r>
              <a:rPr lang="en-US" sz="2600" dirty="0"/>
              <a:t>(2) Search “Histone domain containing protein, </a:t>
            </a:r>
            <a:r>
              <a:rPr lang="en-US" sz="2600" dirty="0" err="1"/>
              <a:t>uniprot</a:t>
            </a:r>
            <a:r>
              <a:rPr lang="en-US" sz="2600" dirty="0"/>
              <a:t>: A0A077ZLJ1” 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Qs: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(1) What part of the protein did </a:t>
            </a:r>
            <a:r>
              <a:rPr lang="en-US" sz="2600" dirty="0" err="1"/>
              <a:t>AlphaFold</a:t>
            </a:r>
            <a:r>
              <a:rPr lang="en-US" sz="2600" dirty="0"/>
              <a:t> struggle in prediction?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(2) Is this a bug or a feature? </a:t>
            </a:r>
            <a:br>
              <a:rPr lang="en-US" sz="2600" dirty="0"/>
            </a:br>
            <a:br>
              <a:rPr lang="en-US" sz="2600" dirty="0"/>
            </a:br>
            <a:r>
              <a:rPr lang="en-US" sz="2600" dirty="0"/>
              <a:t>(3) Can it be improved?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0678374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his motivates homology or comparative modeling: Often, proteins have high structural similarity even at low sequence identity"/>
          <p:cNvSpPr txBox="1">
            <a:spLocks noGrp="1"/>
          </p:cNvSpPr>
          <p:nvPr>
            <p:ph type="title"/>
          </p:nvPr>
        </p:nvSpPr>
        <p:spPr>
          <a:xfrm>
            <a:off x="829733" y="35719"/>
            <a:ext cx="10913997" cy="1714500"/>
          </a:xfrm>
          <a:prstGeom prst="rect">
            <a:avLst/>
          </a:prstGeom>
        </p:spPr>
        <p:txBody>
          <a:bodyPr/>
          <a:lstStyle/>
          <a:p>
            <a:r>
              <a:rPr dirty="0"/>
              <a:t>This motivates homology or comparative modeling: Often, proteins have high structural similarity even at low sequence identity</a:t>
            </a:r>
          </a:p>
        </p:txBody>
      </p:sp>
      <p:sp>
        <p:nvSpPr>
          <p:cNvPr id="302" name="Many tools available for homology model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Globular, homologous proteins have sequence similarity: </a:t>
            </a:r>
            <a:endParaRPr dirty="0"/>
          </a:p>
          <a:p>
            <a:pPr lvl="1"/>
            <a:r>
              <a:rPr dirty="0"/>
              <a:t>Above 50% sequence identity, models are generally quite good, with errors mostly in sidechain positioning</a:t>
            </a:r>
          </a:p>
          <a:p>
            <a:pPr lvl="1"/>
            <a:r>
              <a:rPr dirty="0"/>
              <a:t>In 30-50% range, errors can be more severe, but often still tolerable (generally considered acceptable)</a:t>
            </a:r>
          </a:p>
          <a:p>
            <a:pPr lvl="1"/>
            <a:r>
              <a:rPr dirty="0"/>
              <a:t>Below 30%, all bets are off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Sequence identity: Fraction of amino acids that are exactly the same</a:t>
            </a:r>
          </a:p>
          <a:p>
            <a:r>
              <a:rPr lang="en-US" dirty="0"/>
              <a:t>Sequence similarity: Fraction that have similar properties (i.e. polar, positively charge, negatively charged, hydrophobic)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A28A28-9115-5B4F-A9A6-DA6AA21BC56B}"/>
              </a:ext>
            </a:extLst>
          </p:cNvPr>
          <p:cNvCxnSpPr/>
          <p:nvPr/>
        </p:nvCxnSpPr>
        <p:spPr>
          <a:xfrm>
            <a:off x="502023" y="175021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Sequence identity and sequence similarity are related but different concepts</a:t>
            </a:r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502023" y="2000077"/>
            <a:ext cx="5678008" cy="401835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But Intrinsically Disordered Proteins (IDPs) and Intrinsically Disordered Regions (IDRs: loops, tails) evolve faster.  </a:t>
            </a:r>
          </a:p>
          <a:p>
            <a:r>
              <a:rPr lang="en-US" dirty="0"/>
              <a:t>There is less constraint on their evolution so there is </a:t>
            </a:r>
            <a:r>
              <a:rPr lang="en-US" b="1" dirty="0"/>
              <a:t>less signal</a:t>
            </a:r>
            <a:r>
              <a:rPr lang="en-US" dirty="0"/>
              <a:t> in their homology data </a:t>
            </a:r>
          </a:p>
          <a:p>
            <a:r>
              <a:rPr lang="en-US" b="1" dirty="0"/>
              <a:t>AND </a:t>
            </a:r>
            <a:r>
              <a:rPr lang="en-US" dirty="0"/>
              <a:t>their free energy landscapes are broad and shallow. </a:t>
            </a:r>
            <a:endParaRPr b="1" dirty="0"/>
          </a:p>
          <a:p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EB82DE0-77C7-C44E-9423-CC976E0EE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02" y="2291707"/>
            <a:ext cx="6078304" cy="2274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077ECE-F837-D843-9A23-B0DA3B29ADF7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BFE1D-77C1-8143-8B54-243674878F29}"/>
              </a:ext>
            </a:extLst>
          </p:cNvPr>
          <p:cNvSpPr txBox="1"/>
          <p:nvPr/>
        </p:nvSpPr>
        <p:spPr>
          <a:xfrm>
            <a:off x="-550730" y="6313211"/>
            <a:ext cx="13409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Birgit </a:t>
            </a:r>
            <a:r>
              <a:rPr lang="en-US" sz="2000" dirty="0" err="1">
                <a:latin typeface="Times New Roman" panose="02020603050405020304" pitchFamily="18" charset="0"/>
              </a:rPr>
              <a:t>Strodel</a:t>
            </a:r>
            <a:r>
              <a:rPr lang="en-US" sz="2000" dirty="0">
                <a:latin typeface="Times New Roman" panose="02020603050405020304" pitchFamily="18" charset="0"/>
              </a:rPr>
              <a:t>, “Energy Landscapes … Disordered Proteins” </a:t>
            </a:r>
            <a:r>
              <a:rPr lang="en-US" dirty="0">
                <a:hlinkClick r:id="rId3" tooltip="Persistent link using digital object identifier"/>
              </a:rPr>
              <a:t>https://doi.org/10.1016/j.jmb.2021.167182</a:t>
            </a:r>
            <a:endParaRPr lang="en-US" sz="2000" dirty="0">
              <a:latin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AlphaFold</a:t>
            </a:r>
            <a:r>
              <a:rPr lang="en-US" dirty="0"/>
              <a:t>, docking, visualization tool: UCSF </a:t>
            </a:r>
            <a:r>
              <a:rPr lang="en-US" dirty="0" err="1"/>
              <a:t>ChimeraX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502022" y="2000077"/>
            <a:ext cx="5593977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Uses MODELLER: you can edit structures for simulation with GUI visualization. </a:t>
            </a:r>
          </a:p>
          <a:p>
            <a:r>
              <a:rPr lang="en-US" dirty="0"/>
              <a:t>It can search for solved </a:t>
            </a:r>
            <a:r>
              <a:rPr lang="en-US" dirty="0" err="1"/>
              <a:t>AlphaFold</a:t>
            </a:r>
            <a:r>
              <a:rPr lang="en-US" dirty="0"/>
              <a:t> structures, or you can run yourself: </a:t>
            </a:r>
          </a:p>
          <a:p>
            <a:pPr lvl="1"/>
            <a:r>
              <a:rPr lang="en-US" dirty="0">
                <a:hlinkClick r:id="rId3"/>
              </a:rPr>
              <a:t>https://www.rbvi.ucsf.edu/chimerax/data/alphafold-nov2021/af_sbgrid.html</a:t>
            </a:r>
            <a:endParaRPr lang="en-US" dirty="0"/>
          </a:p>
          <a:p>
            <a:r>
              <a:rPr lang="en-US" dirty="0"/>
              <a:t>Tools for docking and ligand visualization: </a:t>
            </a:r>
          </a:p>
          <a:p>
            <a:pPr lvl="1"/>
            <a:r>
              <a:rPr lang="en-US" dirty="0">
                <a:hlinkClick r:id="rId4"/>
              </a:rPr>
              <a:t>https://www.youtube.com/watch?v=iZPDRLH9W2U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12DCBEDE-31A7-F748-968C-388EAF65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00077"/>
            <a:ext cx="5995007" cy="33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764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 a limited pool of GUIs, which should you use? 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6132694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Visualization: </a:t>
            </a:r>
          </a:p>
          <a:p>
            <a:pPr lvl="1"/>
            <a:r>
              <a:rPr lang="en-US" dirty="0" err="1"/>
              <a:t>QuteMol</a:t>
            </a:r>
            <a:r>
              <a:rPr lang="en-US" dirty="0"/>
              <a:t>: Impressive images, zero effort. </a:t>
            </a:r>
          </a:p>
          <a:p>
            <a:pPr lvl="1"/>
            <a:r>
              <a:rPr lang="en-US" dirty="0" err="1"/>
              <a:t>Pymol</a:t>
            </a:r>
            <a:r>
              <a:rPr lang="en-US" dirty="0"/>
              <a:t>: great for a lot of things, sometimes lacking for MD. Python interface, most people start here. </a:t>
            </a:r>
          </a:p>
          <a:p>
            <a:pPr lvl="1"/>
            <a:r>
              <a:rPr lang="en-US" dirty="0"/>
              <a:t>Chimera: high degree of customization, some learning curve. But, added features that are hard to replace in a GUI. </a:t>
            </a:r>
          </a:p>
          <a:p>
            <a:pPr lvl="1"/>
            <a:r>
              <a:rPr lang="en-US" dirty="0"/>
              <a:t>VMD: Useful for trajectories, but unpolished publication quality images. Scripting for Tk console can be tedious.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6256060"/>
            <a:ext cx="12192000" cy="601939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73C73-D5F4-7D46-8018-7B253BF859D4}"/>
              </a:ext>
            </a:extLst>
          </p:cNvPr>
          <p:cNvSpPr txBox="1"/>
          <p:nvPr/>
        </p:nvSpPr>
        <p:spPr>
          <a:xfrm>
            <a:off x="-550730" y="6313211"/>
            <a:ext cx="134094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Wiki: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https://en.wikipedia.org/wiki/QuteMol</a:t>
            </a:r>
            <a:endParaRPr lang="en-US" sz="2000" dirty="0">
              <a:latin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</a:endParaRPr>
          </a:p>
          <a:p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 descr="A picture containing grape, different, fruit, arranged&#10;&#10;Description automatically generated">
            <a:extLst>
              <a:ext uri="{FF2B5EF4-FFF2-40B4-BE49-F238E27FC236}">
                <a16:creationId xmlns:a16="http://schemas.microsoft.com/office/drawing/2014/main" id="{511657C4-F088-AB47-B411-C7909D409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856" y="2000077"/>
            <a:ext cx="3748944" cy="3748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F2394-DDD8-E344-9800-AAAFAFB929B8}"/>
              </a:ext>
            </a:extLst>
          </p:cNvPr>
          <p:cNvSpPr txBox="1"/>
          <p:nvPr/>
        </p:nvSpPr>
        <p:spPr>
          <a:xfrm>
            <a:off x="7664457" y="5782768"/>
            <a:ext cx="370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QuteMol</a:t>
            </a:r>
            <a:r>
              <a:rPr lang="en-US" dirty="0"/>
              <a:t> image: attribution unknown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F8A44-FBBE-C24A-8DA7-07F531EAB9DD}"/>
              </a:ext>
            </a:extLst>
          </p:cNvPr>
          <p:cNvSpPr txBox="1"/>
          <p:nvPr/>
        </p:nvSpPr>
        <p:spPr>
          <a:xfrm>
            <a:off x="735938" y="3342468"/>
            <a:ext cx="100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difficulty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E8CFE-D9DE-A745-832C-FA6F9D01B10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238319" y="2573079"/>
            <a:ext cx="0" cy="769389"/>
          </a:xfrm>
          <a:prstGeom prst="straightConnector1">
            <a:avLst/>
          </a:prstGeom>
          <a:ln w="38100">
            <a:solidFill>
              <a:srgbClr val="009B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B2FE10-CE15-AD46-86A0-B24AFCAA9832}"/>
              </a:ext>
            </a:extLst>
          </p:cNvPr>
          <p:cNvCxnSpPr>
            <a:cxnSpLocks/>
          </p:cNvCxnSpPr>
          <p:nvPr/>
        </p:nvCxnSpPr>
        <p:spPr>
          <a:xfrm>
            <a:off x="1238319" y="3733082"/>
            <a:ext cx="0" cy="8814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9947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Pause before you proceed, what to do before MD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10513696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Checklist, open your structure files and preferred GUI: </a:t>
            </a:r>
          </a:p>
          <a:p>
            <a:pPr lvl="1"/>
            <a:r>
              <a:rPr lang="en-US" dirty="0"/>
              <a:t>Is the structure I got the right one?? Is it the correct species? No substitutions? Highest resolution? </a:t>
            </a:r>
          </a:p>
          <a:p>
            <a:pPr lvl="1"/>
            <a:r>
              <a:rPr lang="en-US" dirty="0"/>
              <a:t>Are loops or bonds unphysically crossing each other? </a:t>
            </a:r>
          </a:p>
          <a:p>
            <a:pPr lvl="1"/>
            <a:r>
              <a:rPr lang="en-US" dirty="0"/>
              <a:t>Are there large clashes detected? (VMD, or Chimera ‘find clashes’ command (</a:t>
            </a:r>
            <a:r>
              <a:rPr lang="en-US" dirty="0">
                <a:hlinkClick r:id="rId3"/>
              </a:rPr>
              <a:t>https://www.cgl.ucsf.edu/chimera/docs/ContributedSoftware/findclash/findclash.html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Are there heavy or exotic residues left as an artifact of experimental resolution? </a:t>
            </a:r>
          </a:p>
          <a:p>
            <a:pPr lvl="1"/>
            <a:r>
              <a:rPr lang="en-US" dirty="0"/>
              <a:t>Are any atoms missing? </a:t>
            </a:r>
          </a:p>
          <a:p>
            <a:pPr lvl="1"/>
            <a:r>
              <a:rPr lang="en-US" dirty="0"/>
              <a:t>Are protonation states defined? Calculated? If not, why not? To calculate: H++ Server. </a:t>
            </a:r>
          </a:p>
          <a:p>
            <a:pPr lvl="1"/>
            <a:r>
              <a:rPr lang="en-US" dirty="0"/>
              <a:t>Should any heavy atoms, such as metals, be included in specific locations? 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	</a:t>
            </a:r>
          </a:p>
          <a:p>
            <a:pPr marL="0" indent="0">
              <a:buNone/>
            </a:pPr>
            <a:endParaRPr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48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5996807"/>
            <a:ext cx="12192000" cy="903764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Remember: any and every decision you make at the start can be questioned in review.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Keep notes of what you did and why you did it. Reproducibility matters.</a:t>
            </a:r>
          </a:p>
        </p:txBody>
      </p:sp>
    </p:spTree>
    <p:extLst>
      <p:ext uri="{BB962C8B-B14F-4D97-AF65-F5344CB8AC3E}">
        <p14:creationId xmlns:p14="http://schemas.microsoft.com/office/powerpoint/2010/main" val="314979403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equence identity and sequence similarity are related but different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Prepping structures the automated way</a:t>
            </a:r>
            <a:endParaRPr dirty="0"/>
          </a:p>
        </p:txBody>
      </p:sp>
      <p:sp>
        <p:nvSpPr>
          <p:cNvPr id="306" name="A low sequence identity scenario can be OK if sequence similarity is high…"/>
          <p:cNvSpPr txBox="1">
            <a:spLocks noGrp="1"/>
          </p:cNvSpPr>
          <p:nvPr>
            <p:ph type="body" idx="1"/>
          </p:nvPr>
        </p:nvSpPr>
        <p:spPr>
          <a:xfrm>
            <a:off x="1176280" y="1914283"/>
            <a:ext cx="10513696" cy="48757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800" dirty="0"/>
              <a:t>Checklist, open your structure files and preferred GUI: </a:t>
            </a:r>
          </a:p>
          <a:p>
            <a:pPr lvl="1"/>
            <a:r>
              <a:rPr lang="en-US" sz="1800" dirty="0"/>
              <a:t>Orion</a:t>
            </a:r>
          </a:p>
          <a:p>
            <a:pPr lvl="1"/>
            <a:r>
              <a:rPr lang="en-US" sz="1800" dirty="0" err="1"/>
              <a:t>OESpruce</a:t>
            </a:r>
            <a:r>
              <a:rPr lang="en-US" sz="1800" dirty="0"/>
              <a:t>, </a:t>
            </a:r>
            <a:r>
              <a:rPr lang="en-US" sz="1800" dirty="0" err="1"/>
              <a:t>OEBio</a:t>
            </a:r>
            <a:r>
              <a:rPr lang="en-US" sz="1800" dirty="0"/>
              <a:t> (</a:t>
            </a:r>
            <a:r>
              <a:rPr lang="en-US" sz="1800" u="sng" dirty="0">
                <a:hlinkClick r:id="rId3"/>
              </a:rPr>
              <a:t>https://docs.eyesopen.com/toolkits/python/oechemtk/index.html#oebio-theory</a:t>
            </a:r>
            <a:r>
              <a:rPr lang="en-US" sz="1800" u="sng" dirty="0"/>
              <a:t>)</a:t>
            </a:r>
            <a:endParaRPr lang="en-US" sz="1800" dirty="0"/>
          </a:p>
          <a:p>
            <a:pPr lvl="1"/>
            <a:r>
              <a:rPr lang="en-US" sz="1800" dirty="0"/>
              <a:t>scripting with MODELLER</a:t>
            </a:r>
          </a:p>
          <a:p>
            <a:pPr lvl="1"/>
            <a:r>
              <a:rPr lang="en-US" sz="1800" dirty="0"/>
              <a:t>Scripting with </a:t>
            </a:r>
            <a:r>
              <a:rPr lang="en-US" sz="1800" dirty="0" err="1"/>
              <a:t>tleap</a:t>
            </a:r>
            <a:r>
              <a:rPr lang="en-US" sz="1800" dirty="0"/>
              <a:t> and PARMED. </a:t>
            </a:r>
          </a:p>
          <a:p>
            <a:pPr lvl="1"/>
            <a:endParaRPr lang="en-US" sz="1800" dirty="0"/>
          </a:p>
          <a:p>
            <a:r>
              <a:rPr lang="en-US" sz="1800" dirty="0"/>
              <a:t>These tools are good once you have a dedicated workflow. But, don’t just hit play on a downloaded script. </a:t>
            </a:r>
            <a:br>
              <a:rPr lang="en-US" sz="1800" dirty="0"/>
            </a:br>
            <a:r>
              <a:rPr lang="en-US" sz="1800" dirty="0"/>
              <a:t>	</a:t>
            </a:r>
          </a:p>
          <a:p>
            <a:pPr marL="0" indent="0">
              <a:buNone/>
            </a:pPr>
            <a:endParaRPr sz="1800" dirty="0"/>
          </a:p>
        </p:txBody>
      </p:sp>
      <p:sp>
        <p:nvSpPr>
          <p:cNvPr id="3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49</a:t>
            </a:fld>
            <a:endParaRPr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3ACCDF-134A-9F40-B459-27C5CFBE6459}"/>
              </a:ext>
            </a:extLst>
          </p:cNvPr>
          <p:cNvCxnSpPr/>
          <p:nvPr/>
        </p:nvCxnSpPr>
        <p:spPr>
          <a:xfrm>
            <a:off x="502023" y="1711450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523A2B-67AB-2D40-BF05-6789ADBD2B18}"/>
              </a:ext>
            </a:extLst>
          </p:cNvPr>
          <p:cNvSpPr/>
          <p:nvPr/>
        </p:nvSpPr>
        <p:spPr>
          <a:xfrm>
            <a:off x="0" y="5996807"/>
            <a:ext cx="12192000" cy="903764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Remember: any and every decision you make at the start can be questioned in review. 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Keep notes of what you did and why you did it. Reproducibility matters.</a:t>
            </a:r>
          </a:p>
        </p:txBody>
      </p:sp>
    </p:spTree>
    <p:extLst>
      <p:ext uri="{BB962C8B-B14F-4D97-AF65-F5344CB8AC3E}">
        <p14:creationId xmlns:p14="http://schemas.microsoft.com/office/powerpoint/2010/main" val="28712645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19A13CD-B7A5-C349-BD30-8927ACFBEE25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1" y="613522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Tx/>
              <a:buAutoNum type="arabicParenBoth"/>
            </a:pPr>
            <a:r>
              <a:rPr lang="en-US" sz="2000" i="1" dirty="0">
                <a:latin typeface="Times New Roman" panose="02020603050405020304" pitchFamily="18" charset="0"/>
              </a:rPr>
              <a:t>Coevolutionary information…and the thermodynamics of natural selection, </a:t>
            </a:r>
            <a:r>
              <a:rPr lang="en-US" sz="2000" dirty="0" err="1">
                <a:latin typeface="Times New Roman" panose="02020603050405020304" pitchFamily="18" charset="0"/>
              </a:rPr>
              <a:t>Morcos</a:t>
            </a:r>
            <a:r>
              <a:rPr lang="en-US" sz="2000" dirty="0">
                <a:latin typeface="Times New Roman" panose="02020603050405020304" pitchFamily="18" charset="0"/>
              </a:rPr>
              <a:t> et al. </a:t>
            </a:r>
            <a:endParaRPr lang="en-US" sz="2000" i="1" dirty="0">
              <a:latin typeface="Times New Roman" panose="02020603050405020304" pitchFamily="18" charset="0"/>
            </a:endParaRPr>
          </a:p>
          <a:p>
            <a:pPr marL="914400" lvl="1" indent="-457200">
              <a:buAutoNum type="arabicParenBoth"/>
            </a:pPr>
            <a:r>
              <a:rPr lang="en-US" sz="2000" i="1" dirty="0">
                <a:latin typeface="Times New Roman" panose="02020603050405020304" pitchFamily="18" charset="0"/>
              </a:rPr>
              <a:t>Funnels, Pathways, and the Energy Landscape of Protein Folding: A Synthesis, </a:t>
            </a:r>
            <a:r>
              <a:rPr lang="en-US" sz="2000" dirty="0" err="1">
                <a:latin typeface="Times New Roman" panose="02020603050405020304" pitchFamily="18" charset="0"/>
              </a:rPr>
              <a:t>Bryngelson</a:t>
            </a:r>
            <a:r>
              <a:rPr lang="en-US" sz="2000" dirty="0">
                <a:latin typeface="Times New Roman" panose="02020603050405020304" pitchFamily="18" charset="0"/>
              </a:rPr>
              <a:t> et al</a:t>
            </a:r>
            <a:r>
              <a:rPr lang="en-US" sz="2000" i="1" dirty="0">
                <a:latin typeface="Times New Roman" panose="02020603050405020304" pitchFamily="18" charset="0"/>
              </a:rPr>
              <a:t>. </a:t>
            </a:r>
            <a:endParaRPr lang="en-US" sz="2000" i="1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4906618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physics of proteins is ‘glassy’ and so overall the assumption of ergodicity does not hold. </a:t>
            </a: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85" y="1737369"/>
            <a:ext cx="4906618" cy="4351342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AFE97CAC-D9F3-4B4A-833C-343B5795FEBA}"/>
              </a:ext>
            </a:extLst>
          </p:cNvPr>
          <p:cNvSpPr/>
          <p:nvPr/>
        </p:nvSpPr>
        <p:spPr>
          <a:xfrm>
            <a:off x="7043533" y="2052104"/>
            <a:ext cx="2041277" cy="3055951"/>
          </a:xfrm>
          <a:custGeom>
            <a:avLst/>
            <a:gdLst>
              <a:gd name="connsiteX0" fmla="*/ 0 w 2041277"/>
              <a:gd name="connsiteY0" fmla="*/ 0 h 3055951"/>
              <a:gd name="connsiteX1" fmla="*/ 142821 w 2041277"/>
              <a:gd name="connsiteY1" fmla="*/ 38875 h 3055951"/>
              <a:gd name="connsiteX2" fmla="*/ 265239 w 2041277"/>
              <a:gd name="connsiteY2" fmla="*/ 77751 h 3055951"/>
              <a:gd name="connsiteX3" fmla="*/ 448866 w 2041277"/>
              <a:gd name="connsiteY3" fmla="*/ 136065 h 3055951"/>
              <a:gd name="connsiteX4" fmla="*/ 510075 w 2041277"/>
              <a:gd name="connsiteY4" fmla="*/ 155503 h 3055951"/>
              <a:gd name="connsiteX5" fmla="*/ 632494 w 2041277"/>
              <a:gd name="connsiteY5" fmla="*/ 233254 h 3055951"/>
              <a:gd name="connsiteX6" fmla="*/ 714106 w 2041277"/>
              <a:gd name="connsiteY6" fmla="*/ 349881 h 3055951"/>
              <a:gd name="connsiteX7" fmla="*/ 754911 w 2041277"/>
              <a:gd name="connsiteY7" fmla="*/ 408195 h 3055951"/>
              <a:gd name="connsiteX8" fmla="*/ 775314 w 2041277"/>
              <a:gd name="connsiteY8" fmla="*/ 466509 h 3055951"/>
              <a:gd name="connsiteX9" fmla="*/ 836523 w 2041277"/>
              <a:gd name="connsiteY9" fmla="*/ 505384 h 3055951"/>
              <a:gd name="connsiteX10" fmla="*/ 938538 w 2041277"/>
              <a:gd name="connsiteY10" fmla="*/ 622012 h 3055951"/>
              <a:gd name="connsiteX11" fmla="*/ 1020151 w 2041277"/>
              <a:gd name="connsiteY11" fmla="*/ 738640 h 3055951"/>
              <a:gd name="connsiteX12" fmla="*/ 1101763 w 2041277"/>
              <a:gd name="connsiteY12" fmla="*/ 855267 h 3055951"/>
              <a:gd name="connsiteX13" fmla="*/ 1183375 w 2041277"/>
              <a:gd name="connsiteY13" fmla="*/ 971895 h 3055951"/>
              <a:gd name="connsiteX14" fmla="*/ 1142568 w 2041277"/>
              <a:gd name="connsiteY14" fmla="*/ 1205149 h 3055951"/>
              <a:gd name="connsiteX15" fmla="*/ 1203778 w 2041277"/>
              <a:gd name="connsiteY15" fmla="*/ 1185712 h 3055951"/>
              <a:gd name="connsiteX16" fmla="*/ 1264987 w 2041277"/>
              <a:gd name="connsiteY16" fmla="*/ 1205149 h 3055951"/>
              <a:gd name="connsiteX17" fmla="*/ 1326195 w 2041277"/>
              <a:gd name="connsiteY17" fmla="*/ 1244025 h 3055951"/>
              <a:gd name="connsiteX18" fmla="*/ 1387404 w 2041277"/>
              <a:gd name="connsiteY18" fmla="*/ 1224587 h 3055951"/>
              <a:gd name="connsiteX19" fmla="*/ 1469016 w 2041277"/>
              <a:gd name="connsiteY19" fmla="*/ 1341215 h 3055951"/>
              <a:gd name="connsiteX20" fmla="*/ 1509823 w 2041277"/>
              <a:gd name="connsiteY20" fmla="*/ 1399528 h 3055951"/>
              <a:gd name="connsiteX21" fmla="*/ 1509823 w 2041277"/>
              <a:gd name="connsiteY21" fmla="*/ 1516156 h 3055951"/>
              <a:gd name="connsiteX22" fmla="*/ 1428211 w 2041277"/>
              <a:gd name="connsiteY22" fmla="*/ 1632784 h 3055951"/>
              <a:gd name="connsiteX23" fmla="*/ 1509823 w 2041277"/>
              <a:gd name="connsiteY23" fmla="*/ 1768848 h 3055951"/>
              <a:gd name="connsiteX24" fmla="*/ 1632240 w 2041277"/>
              <a:gd name="connsiteY24" fmla="*/ 1846600 h 3055951"/>
              <a:gd name="connsiteX25" fmla="*/ 1611838 w 2041277"/>
              <a:gd name="connsiteY25" fmla="*/ 1982665 h 3055951"/>
              <a:gd name="connsiteX26" fmla="*/ 1407807 w 2041277"/>
              <a:gd name="connsiteY26" fmla="*/ 2021542 h 3055951"/>
              <a:gd name="connsiteX27" fmla="*/ 1367002 w 2041277"/>
              <a:gd name="connsiteY27" fmla="*/ 2079855 h 3055951"/>
              <a:gd name="connsiteX28" fmla="*/ 1469016 w 2041277"/>
              <a:gd name="connsiteY28" fmla="*/ 2177045 h 3055951"/>
              <a:gd name="connsiteX29" fmla="*/ 1530226 w 2041277"/>
              <a:gd name="connsiteY29" fmla="*/ 2235359 h 3055951"/>
              <a:gd name="connsiteX30" fmla="*/ 1713852 w 2041277"/>
              <a:gd name="connsiteY30" fmla="*/ 2254796 h 3055951"/>
              <a:gd name="connsiteX31" fmla="*/ 1734256 w 2041277"/>
              <a:gd name="connsiteY31" fmla="*/ 2429737 h 3055951"/>
              <a:gd name="connsiteX32" fmla="*/ 1673047 w 2041277"/>
              <a:gd name="connsiteY32" fmla="*/ 2410299 h 3055951"/>
              <a:gd name="connsiteX33" fmla="*/ 1673047 w 2041277"/>
              <a:gd name="connsiteY33" fmla="*/ 2235359 h 3055951"/>
              <a:gd name="connsiteX34" fmla="*/ 1734256 w 2041277"/>
              <a:gd name="connsiteY34" fmla="*/ 2254796 h 3055951"/>
              <a:gd name="connsiteX35" fmla="*/ 1795464 w 2041277"/>
              <a:gd name="connsiteY35" fmla="*/ 2371424 h 3055951"/>
              <a:gd name="connsiteX36" fmla="*/ 1856674 w 2041277"/>
              <a:gd name="connsiteY36" fmla="*/ 2390862 h 3055951"/>
              <a:gd name="connsiteX37" fmla="*/ 1958689 w 2041277"/>
              <a:gd name="connsiteY37" fmla="*/ 2410299 h 3055951"/>
              <a:gd name="connsiteX38" fmla="*/ 2040301 w 2041277"/>
              <a:gd name="connsiteY38" fmla="*/ 2526927 h 3055951"/>
              <a:gd name="connsiteX39" fmla="*/ 1979092 w 2041277"/>
              <a:gd name="connsiteY39" fmla="*/ 2740743 h 3055951"/>
              <a:gd name="connsiteX40" fmla="*/ 1917883 w 2041277"/>
              <a:gd name="connsiteY40" fmla="*/ 2779620 h 3055951"/>
              <a:gd name="connsiteX41" fmla="*/ 1897480 w 2041277"/>
              <a:gd name="connsiteY41" fmla="*/ 2837934 h 3055951"/>
              <a:gd name="connsiteX42" fmla="*/ 1938286 w 2041277"/>
              <a:gd name="connsiteY42" fmla="*/ 2993437 h 3055951"/>
              <a:gd name="connsiteX43" fmla="*/ 1877076 w 2041277"/>
              <a:gd name="connsiteY43" fmla="*/ 2993437 h 3055951"/>
              <a:gd name="connsiteX44" fmla="*/ 1897480 w 2041277"/>
              <a:gd name="connsiteY44" fmla="*/ 2993437 h 3055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041277" h="3055951" extrusionOk="0">
                <a:moveTo>
                  <a:pt x="0" y="0"/>
                </a:moveTo>
                <a:cubicBezTo>
                  <a:pt x="41063" y="8922"/>
                  <a:pt x="94376" y="25425"/>
                  <a:pt x="142821" y="38875"/>
                </a:cubicBezTo>
                <a:cubicBezTo>
                  <a:pt x="185946" y="51350"/>
                  <a:pt x="223291" y="64829"/>
                  <a:pt x="265239" y="77751"/>
                </a:cubicBezTo>
                <a:cubicBezTo>
                  <a:pt x="352044" y="119798"/>
                  <a:pt x="379754" y="112847"/>
                  <a:pt x="448866" y="136065"/>
                </a:cubicBezTo>
                <a:cubicBezTo>
                  <a:pt x="468506" y="142126"/>
                  <a:pt x="495341" y="145647"/>
                  <a:pt x="510075" y="155503"/>
                </a:cubicBezTo>
                <a:cubicBezTo>
                  <a:pt x="542407" y="175642"/>
                  <a:pt x="598618" y="202016"/>
                  <a:pt x="632494" y="233254"/>
                </a:cubicBezTo>
                <a:cubicBezTo>
                  <a:pt x="666303" y="295432"/>
                  <a:pt x="676816" y="291619"/>
                  <a:pt x="714106" y="349881"/>
                </a:cubicBezTo>
                <a:cubicBezTo>
                  <a:pt x="727626" y="368535"/>
                  <a:pt x="744847" y="389242"/>
                  <a:pt x="754911" y="408195"/>
                </a:cubicBezTo>
                <a:cubicBezTo>
                  <a:pt x="763168" y="428448"/>
                  <a:pt x="764739" y="451197"/>
                  <a:pt x="775314" y="466509"/>
                </a:cubicBezTo>
                <a:cubicBezTo>
                  <a:pt x="789429" y="484556"/>
                  <a:pt x="819273" y="495004"/>
                  <a:pt x="836523" y="505384"/>
                </a:cubicBezTo>
                <a:cubicBezTo>
                  <a:pt x="998397" y="737664"/>
                  <a:pt x="758706" y="433226"/>
                  <a:pt x="938538" y="622012"/>
                </a:cubicBezTo>
                <a:cubicBezTo>
                  <a:pt x="968647" y="658895"/>
                  <a:pt x="1020151" y="738640"/>
                  <a:pt x="1020151" y="738640"/>
                </a:cubicBezTo>
                <a:cubicBezTo>
                  <a:pt x="1067606" y="842778"/>
                  <a:pt x="1013626" y="741287"/>
                  <a:pt x="1101763" y="855267"/>
                </a:cubicBezTo>
                <a:cubicBezTo>
                  <a:pt x="1131872" y="892147"/>
                  <a:pt x="1183375" y="971895"/>
                  <a:pt x="1183375" y="971895"/>
                </a:cubicBezTo>
                <a:cubicBezTo>
                  <a:pt x="1147081" y="1042855"/>
                  <a:pt x="1116740" y="1117897"/>
                  <a:pt x="1142568" y="1205149"/>
                </a:cubicBezTo>
                <a:cubicBezTo>
                  <a:pt x="1148006" y="1222032"/>
                  <a:pt x="1181522" y="1193273"/>
                  <a:pt x="1203778" y="1185712"/>
                </a:cubicBezTo>
                <a:cubicBezTo>
                  <a:pt x="1222588" y="1195038"/>
                  <a:pt x="1247723" y="1197451"/>
                  <a:pt x="1264987" y="1205149"/>
                </a:cubicBezTo>
                <a:cubicBezTo>
                  <a:pt x="1286745" y="1219724"/>
                  <a:pt x="1302456" y="1239918"/>
                  <a:pt x="1326195" y="1244025"/>
                </a:cubicBezTo>
                <a:cubicBezTo>
                  <a:pt x="1345485" y="1250447"/>
                  <a:pt x="1363231" y="1231267"/>
                  <a:pt x="1387404" y="1224587"/>
                </a:cubicBezTo>
                <a:cubicBezTo>
                  <a:pt x="1428827" y="1274825"/>
                  <a:pt x="1454377" y="1322895"/>
                  <a:pt x="1469016" y="1341215"/>
                </a:cubicBezTo>
                <a:cubicBezTo>
                  <a:pt x="1487270" y="1358554"/>
                  <a:pt x="1487768" y="1372535"/>
                  <a:pt x="1509823" y="1399528"/>
                </a:cubicBezTo>
                <a:cubicBezTo>
                  <a:pt x="1530352" y="1457951"/>
                  <a:pt x="1543087" y="1460080"/>
                  <a:pt x="1509823" y="1516156"/>
                </a:cubicBezTo>
                <a:cubicBezTo>
                  <a:pt x="1486005" y="1556999"/>
                  <a:pt x="1428210" y="1632783"/>
                  <a:pt x="1428211" y="1632784"/>
                </a:cubicBezTo>
                <a:cubicBezTo>
                  <a:pt x="1451944" y="1717059"/>
                  <a:pt x="1434358" y="1712630"/>
                  <a:pt x="1509823" y="1768848"/>
                </a:cubicBezTo>
                <a:cubicBezTo>
                  <a:pt x="1548535" y="1797533"/>
                  <a:pt x="1632239" y="1846600"/>
                  <a:pt x="1632240" y="1846600"/>
                </a:cubicBezTo>
                <a:cubicBezTo>
                  <a:pt x="1623842" y="1896938"/>
                  <a:pt x="1648442" y="1951712"/>
                  <a:pt x="1611838" y="1982665"/>
                </a:cubicBezTo>
                <a:cubicBezTo>
                  <a:pt x="1558158" y="2024507"/>
                  <a:pt x="1407807" y="2021541"/>
                  <a:pt x="1407807" y="2021542"/>
                </a:cubicBezTo>
                <a:cubicBezTo>
                  <a:pt x="1392549" y="2040344"/>
                  <a:pt x="1369188" y="2054345"/>
                  <a:pt x="1367002" y="2079855"/>
                </a:cubicBezTo>
                <a:cubicBezTo>
                  <a:pt x="1363428" y="2129373"/>
                  <a:pt x="1442398" y="2157033"/>
                  <a:pt x="1469016" y="2177045"/>
                </a:cubicBezTo>
                <a:cubicBezTo>
                  <a:pt x="1495244" y="2193837"/>
                  <a:pt x="1502457" y="2228144"/>
                  <a:pt x="1530226" y="2235359"/>
                </a:cubicBezTo>
                <a:cubicBezTo>
                  <a:pt x="1591048" y="2254600"/>
                  <a:pt x="1651938" y="2246018"/>
                  <a:pt x="1713852" y="2254796"/>
                </a:cubicBezTo>
                <a:cubicBezTo>
                  <a:pt x="1768251" y="2391078"/>
                  <a:pt x="1769355" y="2333682"/>
                  <a:pt x="1734256" y="2429737"/>
                </a:cubicBezTo>
                <a:cubicBezTo>
                  <a:pt x="1716455" y="2425749"/>
                  <a:pt x="1689564" y="2427989"/>
                  <a:pt x="1673047" y="2410299"/>
                </a:cubicBezTo>
                <a:cubicBezTo>
                  <a:pt x="1633559" y="2372810"/>
                  <a:pt x="1665270" y="2264004"/>
                  <a:pt x="1673047" y="2235359"/>
                </a:cubicBezTo>
                <a:cubicBezTo>
                  <a:pt x="1691630" y="2243645"/>
                  <a:pt x="1719500" y="2242453"/>
                  <a:pt x="1734256" y="2254796"/>
                </a:cubicBezTo>
                <a:cubicBezTo>
                  <a:pt x="1773138" y="2279075"/>
                  <a:pt x="1779186" y="2327941"/>
                  <a:pt x="1795464" y="2371424"/>
                </a:cubicBezTo>
                <a:cubicBezTo>
                  <a:pt x="1795005" y="2371637"/>
                  <a:pt x="1835955" y="2388086"/>
                  <a:pt x="1856674" y="2390862"/>
                </a:cubicBezTo>
                <a:cubicBezTo>
                  <a:pt x="1887441" y="2395584"/>
                  <a:pt x="1925921" y="2402481"/>
                  <a:pt x="1958689" y="2410299"/>
                </a:cubicBezTo>
                <a:cubicBezTo>
                  <a:pt x="1987920" y="2451668"/>
                  <a:pt x="2053256" y="2481683"/>
                  <a:pt x="2040301" y="2526927"/>
                </a:cubicBezTo>
                <a:cubicBezTo>
                  <a:pt x="2029536" y="2558848"/>
                  <a:pt x="2002860" y="2721241"/>
                  <a:pt x="1979092" y="2740743"/>
                </a:cubicBezTo>
                <a:cubicBezTo>
                  <a:pt x="1956816" y="2747844"/>
                  <a:pt x="1933311" y="2777138"/>
                  <a:pt x="1917883" y="2779620"/>
                </a:cubicBezTo>
                <a:cubicBezTo>
                  <a:pt x="1910794" y="2799079"/>
                  <a:pt x="1898246" y="2816251"/>
                  <a:pt x="1897480" y="2837934"/>
                </a:cubicBezTo>
                <a:cubicBezTo>
                  <a:pt x="1904421" y="2879384"/>
                  <a:pt x="1923555" y="2947315"/>
                  <a:pt x="1938286" y="2993437"/>
                </a:cubicBezTo>
                <a:cubicBezTo>
                  <a:pt x="1923064" y="3035551"/>
                  <a:pt x="1917852" y="3101887"/>
                  <a:pt x="1877076" y="2993437"/>
                </a:cubicBezTo>
                <a:cubicBezTo>
                  <a:pt x="1874714" y="2988341"/>
                  <a:pt x="1890051" y="2992764"/>
                  <a:pt x="1897480" y="2993437"/>
                </a:cubicBezTo>
              </a:path>
            </a:pathLst>
          </a:custGeom>
          <a:noFill/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0000">
                  <a:schemeClr val="accent1">
                    <a:lumMod val="45000"/>
                    <a:lumOff val="55000"/>
                  </a:schemeClr>
                </a:gs>
                <a:gs pos="35000">
                  <a:schemeClr val="accent1">
                    <a:lumMod val="45000"/>
                    <a:lumOff val="55000"/>
                  </a:schemeClr>
                </a:gs>
                <a:gs pos="100000">
                  <a:srgbClr val="C00000"/>
                </a:gs>
              </a:gsLst>
              <a:lin ang="5400000" scaled="1"/>
            </a:gradFill>
            <a:headEnd type="none"/>
            <a:tailEnd type="oval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88777"/>
                      <a:gd name="connsiteY0" fmla="*/ 0 h 3125182"/>
                      <a:gd name="connsiteX1" fmla="*/ 139148 w 1988777"/>
                      <a:gd name="connsiteY1" fmla="*/ 39756 h 3125182"/>
                      <a:gd name="connsiteX2" fmla="*/ 258418 w 1988777"/>
                      <a:gd name="connsiteY2" fmla="*/ 79513 h 3125182"/>
                      <a:gd name="connsiteX3" fmla="*/ 437322 w 1988777"/>
                      <a:gd name="connsiteY3" fmla="*/ 139148 h 3125182"/>
                      <a:gd name="connsiteX4" fmla="*/ 496957 w 1988777"/>
                      <a:gd name="connsiteY4" fmla="*/ 159026 h 3125182"/>
                      <a:gd name="connsiteX5" fmla="*/ 616227 w 1988777"/>
                      <a:gd name="connsiteY5" fmla="*/ 238539 h 3125182"/>
                      <a:gd name="connsiteX6" fmla="*/ 695740 w 1988777"/>
                      <a:gd name="connsiteY6" fmla="*/ 357808 h 3125182"/>
                      <a:gd name="connsiteX7" fmla="*/ 735496 w 1988777"/>
                      <a:gd name="connsiteY7" fmla="*/ 417443 h 3125182"/>
                      <a:gd name="connsiteX8" fmla="*/ 755374 w 1988777"/>
                      <a:gd name="connsiteY8" fmla="*/ 477078 h 3125182"/>
                      <a:gd name="connsiteX9" fmla="*/ 815009 w 1988777"/>
                      <a:gd name="connsiteY9" fmla="*/ 516834 h 3125182"/>
                      <a:gd name="connsiteX10" fmla="*/ 914400 w 1988777"/>
                      <a:gd name="connsiteY10" fmla="*/ 636104 h 3125182"/>
                      <a:gd name="connsiteX11" fmla="*/ 993914 w 1988777"/>
                      <a:gd name="connsiteY11" fmla="*/ 755374 h 3125182"/>
                      <a:gd name="connsiteX12" fmla="*/ 1073427 w 1988777"/>
                      <a:gd name="connsiteY12" fmla="*/ 874643 h 3125182"/>
                      <a:gd name="connsiteX13" fmla="*/ 1152940 w 1988777"/>
                      <a:gd name="connsiteY13" fmla="*/ 993913 h 3125182"/>
                      <a:gd name="connsiteX14" fmla="*/ 1113183 w 1988777"/>
                      <a:gd name="connsiteY14" fmla="*/ 1232452 h 3125182"/>
                      <a:gd name="connsiteX15" fmla="*/ 1172818 w 1988777"/>
                      <a:gd name="connsiteY15" fmla="*/ 1212574 h 3125182"/>
                      <a:gd name="connsiteX16" fmla="*/ 1232453 w 1988777"/>
                      <a:gd name="connsiteY16" fmla="*/ 1232452 h 3125182"/>
                      <a:gd name="connsiteX17" fmla="*/ 1292087 w 1988777"/>
                      <a:gd name="connsiteY17" fmla="*/ 1272208 h 3125182"/>
                      <a:gd name="connsiteX18" fmla="*/ 1351722 w 1988777"/>
                      <a:gd name="connsiteY18" fmla="*/ 1252330 h 3125182"/>
                      <a:gd name="connsiteX19" fmla="*/ 1431235 w 1988777"/>
                      <a:gd name="connsiteY19" fmla="*/ 1371600 h 3125182"/>
                      <a:gd name="connsiteX20" fmla="*/ 1470992 w 1988777"/>
                      <a:gd name="connsiteY20" fmla="*/ 1431234 h 3125182"/>
                      <a:gd name="connsiteX21" fmla="*/ 1470992 w 1988777"/>
                      <a:gd name="connsiteY21" fmla="*/ 1550504 h 3125182"/>
                      <a:gd name="connsiteX22" fmla="*/ 1391479 w 1988777"/>
                      <a:gd name="connsiteY22" fmla="*/ 1669774 h 3125182"/>
                      <a:gd name="connsiteX23" fmla="*/ 1470992 w 1988777"/>
                      <a:gd name="connsiteY23" fmla="*/ 1808921 h 3125182"/>
                      <a:gd name="connsiteX24" fmla="*/ 1590261 w 1988777"/>
                      <a:gd name="connsiteY24" fmla="*/ 1888434 h 3125182"/>
                      <a:gd name="connsiteX25" fmla="*/ 1570383 w 1988777"/>
                      <a:gd name="connsiteY25" fmla="*/ 2027582 h 3125182"/>
                      <a:gd name="connsiteX26" fmla="*/ 1371600 w 1988777"/>
                      <a:gd name="connsiteY26" fmla="*/ 2067339 h 3125182"/>
                      <a:gd name="connsiteX27" fmla="*/ 1331844 w 1988777"/>
                      <a:gd name="connsiteY27" fmla="*/ 2126974 h 3125182"/>
                      <a:gd name="connsiteX28" fmla="*/ 1431235 w 1988777"/>
                      <a:gd name="connsiteY28" fmla="*/ 2226365 h 3125182"/>
                      <a:gd name="connsiteX29" fmla="*/ 1490870 w 1988777"/>
                      <a:gd name="connsiteY29" fmla="*/ 2286000 h 3125182"/>
                      <a:gd name="connsiteX30" fmla="*/ 1669774 w 1988777"/>
                      <a:gd name="connsiteY30" fmla="*/ 2305878 h 3125182"/>
                      <a:gd name="connsiteX31" fmla="*/ 1689653 w 1988777"/>
                      <a:gd name="connsiteY31" fmla="*/ 2484782 h 3125182"/>
                      <a:gd name="connsiteX32" fmla="*/ 1630018 w 1988777"/>
                      <a:gd name="connsiteY32" fmla="*/ 2464904 h 3125182"/>
                      <a:gd name="connsiteX33" fmla="*/ 1630018 w 1988777"/>
                      <a:gd name="connsiteY33" fmla="*/ 2286000 h 3125182"/>
                      <a:gd name="connsiteX34" fmla="*/ 1689653 w 1988777"/>
                      <a:gd name="connsiteY34" fmla="*/ 2305878 h 3125182"/>
                      <a:gd name="connsiteX35" fmla="*/ 1749287 w 1988777"/>
                      <a:gd name="connsiteY35" fmla="*/ 2425148 h 3125182"/>
                      <a:gd name="connsiteX36" fmla="*/ 1808922 w 1988777"/>
                      <a:gd name="connsiteY36" fmla="*/ 2445026 h 3125182"/>
                      <a:gd name="connsiteX37" fmla="*/ 1908314 w 1988777"/>
                      <a:gd name="connsiteY37" fmla="*/ 2464904 h 3125182"/>
                      <a:gd name="connsiteX38" fmla="*/ 1987827 w 1988777"/>
                      <a:gd name="connsiteY38" fmla="*/ 2584174 h 3125182"/>
                      <a:gd name="connsiteX39" fmla="*/ 1928192 w 1988777"/>
                      <a:gd name="connsiteY39" fmla="*/ 2802834 h 3125182"/>
                      <a:gd name="connsiteX40" fmla="*/ 1868557 w 1988777"/>
                      <a:gd name="connsiteY40" fmla="*/ 2842591 h 3125182"/>
                      <a:gd name="connsiteX41" fmla="*/ 1848679 w 1988777"/>
                      <a:gd name="connsiteY41" fmla="*/ 2902226 h 3125182"/>
                      <a:gd name="connsiteX42" fmla="*/ 1888435 w 1988777"/>
                      <a:gd name="connsiteY42" fmla="*/ 3061252 h 3125182"/>
                      <a:gd name="connsiteX43" fmla="*/ 1828800 w 1988777"/>
                      <a:gd name="connsiteY43" fmla="*/ 3061252 h 3125182"/>
                      <a:gd name="connsiteX44" fmla="*/ 1848679 w 1988777"/>
                      <a:gd name="connsiteY44" fmla="*/ 3061252 h 31251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988777" h="3125182">
                        <a:moveTo>
                          <a:pt x="0" y="0"/>
                        </a:moveTo>
                        <a:cubicBezTo>
                          <a:pt x="46383" y="13252"/>
                          <a:pt x="93043" y="25570"/>
                          <a:pt x="139148" y="39756"/>
                        </a:cubicBezTo>
                        <a:cubicBezTo>
                          <a:pt x="179202" y="52080"/>
                          <a:pt x="218661" y="66261"/>
                          <a:pt x="258418" y="79513"/>
                        </a:cubicBezTo>
                        <a:lnTo>
                          <a:pt x="437322" y="139148"/>
                        </a:lnTo>
                        <a:cubicBezTo>
                          <a:pt x="457200" y="145774"/>
                          <a:pt x="479523" y="147403"/>
                          <a:pt x="496957" y="159026"/>
                        </a:cubicBezTo>
                        <a:lnTo>
                          <a:pt x="616227" y="238539"/>
                        </a:lnTo>
                        <a:lnTo>
                          <a:pt x="695740" y="357808"/>
                        </a:lnTo>
                        <a:cubicBezTo>
                          <a:pt x="708992" y="377686"/>
                          <a:pt x="727941" y="394778"/>
                          <a:pt x="735496" y="417443"/>
                        </a:cubicBezTo>
                        <a:cubicBezTo>
                          <a:pt x="742122" y="437321"/>
                          <a:pt x="742284" y="460716"/>
                          <a:pt x="755374" y="477078"/>
                        </a:cubicBezTo>
                        <a:cubicBezTo>
                          <a:pt x="770298" y="495733"/>
                          <a:pt x="795131" y="503582"/>
                          <a:pt x="815009" y="516834"/>
                        </a:cubicBezTo>
                        <a:cubicBezTo>
                          <a:pt x="957077" y="729934"/>
                          <a:pt x="735834" y="406518"/>
                          <a:pt x="914400" y="636104"/>
                        </a:cubicBezTo>
                        <a:cubicBezTo>
                          <a:pt x="943735" y="673821"/>
                          <a:pt x="993914" y="755374"/>
                          <a:pt x="993914" y="755374"/>
                        </a:cubicBezTo>
                        <a:cubicBezTo>
                          <a:pt x="1031931" y="869424"/>
                          <a:pt x="986567" y="762966"/>
                          <a:pt x="1073427" y="874643"/>
                        </a:cubicBezTo>
                        <a:cubicBezTo>
                          <a:pt x="1102762" y="912359"/>
                          <a:pt x="1152940" y="993913"/>
                          <a:pt x="1152940" y="993913"/>
                        </a:cubicBezTo>
                        <a:cubicBezTo>
                          <a:pt x="1128479" y="1067293"/>
                          <a:pt x="1094160" y="1156362"/>
                          <a:pt x="1113183" y="1232452"/>
                        </a:cubicBezTo>
                        <a:cubicBezTo>
                          <a:pt x="1118265" y="1252780"/>
                          <a:pt x="1152940" y="1219200"/>
                          <a:pt x="1172818" y="1212574"/>
                        </a:cubicBezTo>
                        <a:cubicBezTo>
                          <a:pt x="1192696" y="1219200"/>
                          <a:pt x="1213712" y="1223081"/>
                          <a:pt x="1232453" y="1232452"/>
                        </a:cubicBezTo>
                        <a:cubicBezTo>
                          <a:pt x="1253821" y="1243136"/>
                          <a:pt x="1268522" y="1268280"/>
                          <a:pt x="1292087" y="1272208"/>
                        </a:cubicBezTo>
                        <a:cubicBezTo>
                          <a:pt x="1312755" y="1275653"/>
                          <a:pt x="1331844" y="1258956"/>
                          <a:pt x="1351722" y="1252330"/>
                        </a:cubicBezTo>
                        <a:lnTo>
                          <a:pt x="1431235" y="1371600"/>
                        </a:lnTo>
                        <a:lnTo>
                          <a:pt x="1470992" y="1431234"/>
                        </a:lnTo>
                        <a:cubicBezTo>
                          <a:pt x="1490870" y="1490869"/>
                          <a:pt x="1504122" y="1490869"/>
                          <a:pt x="1470992" y="1550504"/>
                        </a:cubicBezTo>
                        <a:cubicBezTo>
                          <a:pt x="1447787" y="1592273"/>
                          <a:pt x="1391479" y="1669774"/>
                          <a:pt x="1391479" y="1669774"/>
                        </a:cubicBezTo>
                        <a:cubicBezTo>
                          <a:pt x="1412884" y="1755394"/>
                          <a:pt x="1397483" y="1751748"/>
                          <a:pt x="1470992" y="1808921"/>
                        </a:cubicBezTo>
                        <a:cubicBezTo>
                          <a:pt x="1508708" y="1838256"/>
                          <a:pt x="1590261" y="1888434"/>
                          <a:pt x="1590261" y="1888434"/>
                        </a:cubicBezTo>
                        <a:cubicBezTo>
                          <a:pt x="1583635" y="1934817"/>
                          <a:pt x="1606646" y="1997913"/>
                          <a:pt x="1570383" y="2027582"/>
                        </a:cubicBezTo>
                        <a:cubicBezTo>
                          <a:pt x="1518084" y="2070372"/>
                          <a:pt x="1371600" y="2067339"/>
                          <a:pt x="1371600" y="2067339"/>
                        </a:cubicBezTo>
                        <a:cubicBezTo>
                          <a:pt x="1358348" y="2087217"/>
                          <a:pt x="1331844" y="2103083"/>
                          <a:pt x="1331844" y="2126974"/>
                        </a:cubicBezTo>
                        <a:cubicBezTo>
                          <a:pt x="1331844" y="2175564"/>
                          <a:pt x="1404731" y="2204279"/>
                          <a:pt x="1431235" y="2226365"/>
                        </a:cubicBezTo>
                        <a:cubicBezTo>
                          <a:pt x="1452831" y="2244362"/>
                          <a:pt x="1464200" y="2277110"/>
                          <a:pt x="1490870" y="2286000"/>
                        </a:cubicBezTo>
                        <a:cubicBezTo>
                          <a:pt x="1547793" y="2304974"/>
                          <a:pt x="1610139" y="2299252"/>
                          <a:pt x="1669774" y="2305878"/>
                        </a:cubicBezTo>
                        <a:cubicBezTo>
                          <a:pt x="1716157" y="2445026"/>
                          <a:pt x="1722783" y="2385391"/>
                          <a:pt x="1689653" y="2484782"/>
                        </a:cubicBezTo>
                        <a:cubicBezTo>
                          <a:pt x="1669775" y="2478156"/>
                          <a:pt x="1644834" y="2479720"/>
                          <a:pt x="1630018" y="2464904"/>
                        </a:cubicBezTo>
                        <a:cubicBezTo>
                          <a:pt x="1588074" y="2422960"/>
                          <a:pt x="1624625" y="2318360"/>
                          <a:pt x="1630018" y="2286000"/>
                        </a:cubicBezTo>
                        <a:cubicBezTo>
                          <a:pt x="1649896" y="2292626"/>
                          <a:pt x="1673291" y="2292788"/>
                          <a:pt x="1689653" y="2305878"/>
                        </a:cubicBezTo>
                        <a:cubicBezTo>
                          <a:pt x="1724684" y="2333903"/>
                          <a:pt x="1736192" y="2385864"/>
                          <a:pt x="1749287" y="2425148"/>
                        </a:cubicBezTo>
                        <a:cubicBezTo>
                          <a:pt x="1749287" y="2425148"/>
                          <a:pt x="1788594" y="2439944"/>
                          <a:pt x="1808922" y="2445026"/>
                        </a:cubicBezTo>
                        <a:cubicBezTo>
                          <a:pt x="1841700" y="2453220"/>
                          <a:pt x="1875183" y="2458278"/>
                          <a:pt x="1908314" y="2464904"/>
                        </a:cubicBezTo>
                        <a:cubicBezTo>
                          <a:pt x="1934818" y="2504661"/>
                          <a:pt x="1997198" y="2537320"/>
                          <a:pt x="1987827" y="2584174"/>
                        </a:cubicBezTo>
                        <a:cubicBezTo>
                          <a:pt x="1981628" y="2615170"/>
                          <a:pt x="1951471" y="2787315"/>
                          <a:pt x="1928192" y="2802834"/>
                        </a:cubicBezTo>
                        <a:lnTo>
                          <a:pt x="1868557" y="2842591"/>
                        </a:lnTo>
                        <a:cubicBezTo>
                          <a:pt x="1861931" y="2862469"/>
                          <a:pt x="1848679" y="2881272"/>
                          <a:pt x="1848679" y="2902226"/>
                        </a:cubicBezTo>
                        <a:cubicBezTo>
                          <a:pt x="1848679" y="2950201"/>
                          <a:pt x="1872749" y="3014194"/>
                          <a:pt x="1888435" y="3061252"/>
                        </a:cubicBezTo>
                        <a:cubicBezTo>
                          <a:pt x="1872268" y="3109753"/>
                          <a:pt x="1867335" y="3176858"/>
                          <a:pt x="1828800" y="3061252"/>
                        </a:cubicBezTo>
                        <a:cubicBezTo>
                          <a:pt x="1826705" y="3054966"/>
                          <a:pt x="1842053" y="3061252"/>
                          <a:pt x="1848679" y="306125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E189E0B-2E5E-D045-865D-4DBBBB28CF76}"/>
              </a:ext>
            </a:extLst>
          </p:cNvPr>
          <p:cNvSpPr/>
          <p:nvPr/>
        </p:nvSpPr>
        <p:spPr>
          <a:xfrm rot="1037466">
            <a:off x="6789154" y="1927486"/>
            <a:ext cx="254000" cy="1749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C7C031-1659-9142-99A0-D76EC961736F}"/>
              </a:ext>
            </a:extLst>
          </p:cNvPr>
          <p:cNvSpPr txBox="1"/>
          <p:nvPr/>
        </p:nvSpPr>
        <p:spPr>
          <a:xfrm rot="19980442">
            <a:off x="5630295" y="169816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Protein folding </a:t>
            </a:r>
            <a:br>
              <a:rPr lang="en-US" dirty="0">
                <a:latin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</a:rPr>
              <a:t>trajectory</a:t>
            </a:r>
          </a:p>
        </p:txBody>
      </p:sp>
    </p:spTree>
    <p:extLst>
      <p:ext uri="{BB962C8B-B14F-4D97-AF65-F5344CB8AC3E}">
        <p14:creationId xmlns:p14="http://schemas.microsoft.com/office/powerpoint/2010/main" val="212645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82D825-74EA-FC43-BF6D-E7CA76C512C8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of glass, </a:t>
            </a:r>
            <a:r>
              <a:rPr lang="en-US" sz="2000" dirty="0" err="1">
                <a:latin typeface="Times New Roman" panose="02020603050405020304" pitchFamily="18" charset="0"/>
              </a:rPr>
              <a:t>Mauroa</a:t>
            </a:r>
            <a:r>
              <a:rPr lang="en-US" sz="2000" dirty="0">
                <a:latin typeface="Times New Roman" panose="02020603050405020304" pitchFamily="18" charset="0"/>
              </a:rPr>
              <a:t> &amp; </a:t>
            </a:r>
            <a:r>
              <a:rPr lang="en-US" sz="2000" dirty="0" err="1">
                <a:latin typeface="Times New Roman" panose="02020603050405020304" pitchFamily="18" charset="0"/>
              </a:rPr>
              <a:t>Smedskjaer</a:t>
            </a:r>
            <a:r>
              <a:rPr lang="en-US" sz="2000" dirty="0">
                <a:latin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paper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conditions can have unpredictable trajectory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19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undergo a glass transition as they fold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landscape is rugged, or frustrated. As the protein folds it becomes trapped in local minima.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minima, there is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pseudo-ergodicity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5608A602-96B3-7B48-8E10-FAF06F565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216751"/>
            <a:ext cx="2650436" cy="2734008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94CD950-9FEA-254D-87E7-7DC48F071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448" y="3153093"/>
            <a:ext cx="3204328" cy="2532678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647" y="3046077"/>
            <a:ext cx="2888446" cy="25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0677E0-3ABC-5840-9CE2-B8BC7015C78C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Statistical mechanics of glass, </a:t>
            </a:r>
            <a:r>
              <a:rPr lang="en-US" sz="2000" dirty="0" err="1">
                <a:latin typeface="Times New Roman" panose="02020603050405020304" pitchFamily="18" charset="0"/>
              </a:rPr>
              <a:t>Mauroa</a:t>
            </a:r>
            <a:r>
              <a:rPr lang="en-US" sz="2000" dirty="0">
                <a:latin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</a:rPr>
              <a:t>Smedskjaer</a:t>
            </a:r>
            <a:r>
              <a:rPr lang="en-US" sz="2000" dirty="0">
                <a:latin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hlinkClick r:id="rId3"/>
              </a:rPr>
              <a:t>paper link</a:t>
            </a:r>
            <a:r>
              <a:rPr lang="en-US" sz="2000" dirty="0">
                <a:latin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minima does not mean “native”. The crystal structure may not be ”native”.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1195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undergo a glass transition as they fold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energy landscape is rugged, or frustrated. As the protein folds it becomes trapped in local minima. 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Within these minima, there is </a:t>
            </a:r>
            <a:r>
              <a:rPr lang="en-US" sz="200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pseudo-ergodicity (</a:t>
            </a:r>
            <a:r>
              <a:rPr lang="en-US" sz="2000" dirty="0" err="1">
                <a:latin typeface="Times New Roman" panose="02020603050405020304" pitchFamily="18" charset="0"/>
              </a:rPr>
              <a:t>Ehrenfests</a:t>
            </a:r>
            <a:r>
              <a:rPr lang="en-US" sz="2000" dirty="0">
                <a:latin typeface="Times New Roman" panose="02020603050405020304" pitchFamily="18" charset="0"/>
              </a:rPr>
              <a:t>)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9616A7D-F8B5-864F-81FA-B9116C90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647" y="3046077"/>
            <a:ext cx="2888446" cy="25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C3834F8-9F81-5347-A73F-4488C53707E2}"/>
              </a:ext>
            </a:extLst>
          </p:cNvPr>
          <p:cNvSpPr/>
          <p:nvPr/>
        </p:nvSpPr>
        <p:spPr>
          <a:xfrm>
            <a:off x="0" y="6148738"/>
            <a:ext cx="12192000" cy="709262"/>
          </a:xfrm>
          <a:prstGeom prst="rect">
            <a:avLst/>
          </a:prstGeom>
          <a:gradFill flip="none" rotWithShape="1">
            <a:gsLst>
              <a:gs pos="0">
                <a:srgbClr val="86CD51">
                  <a:tint val="66000"/>
                  <a:satMod val="160000"/>
                </a:srgbClr>
              </a:gs>
              <a:gs pos="50000">
                <a:srgbClr val="86CD51">
                  <a:tint val="44500"/>
                  <a:satMod val="160000"/>
                </a:srgbClr>
              </a:gs>
              <a:gs pos="100000">
                <a:srgbClr val="86CD51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4BB69F-7DD1-B64E-AC1D-9CE98CCED4B7}"/>
              </a:ext>
            </a:extLst>
          </p:cNvPr>
          <p:cNvSpPr txBox="1"/>
          <p:nvPr/>
        </p:nvSpPr>
        <p:spPr>
          <a:xfrm>
            <a:off x="-550730" y="6256061"/>
            <a:ext cx="1051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	(1) </a:t>
            </a:r>
            <a:r>
              <a:rPr lang="en-US" sz="2000" i="1" dirty="0">
                <a:latin typeface="Times New Roman" panose="02020603050405020304" pitchFamily="18" charset="0"/>
              </a:rPr>
              <a:t>Coarse-Grained Protein Models and Their Applications, </a:t>
            </a:r>
            <a:r>
              <a:rPr lang="en-US" sz="2000" dirty="0">
                <a:latin typeface="Times New Roman" panose="02020603050405020304" pitchFamily="18" charset="0"/>
              </a:rPr>
              <a:t>Kmiecik </a:t>
            </a:r>
            <a:r>
              <a:rPr lang="en-US" sz="2000" i="1" dirty="0">
                <a:latin typeface="Times New Roman" panose="02020603050405020304" pitchFamily="18" charset="0"/>
              </a:rPr>
              <a:t>et al. </a:t>
            </a:r>
          </a:p>
          <a:p>
            <a:endParaRPr lang="en-US" sz="2000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2BC29-D47B-F149-B50F-15A2C4933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316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all-atom MD, the phase space sampled will be limited.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10E3-8FE0-114C-92B9-E7B33EA9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1078"/>
            <a:ext cx="10515600" cy="4351338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Mistakes in the starting configuration are unlikely to be resolved. </a:t>
            </a:r>
            <a:endParaRPr lang="en-US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F8B540-E27E-0142-8971-F1BE3B4F3EF9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F34BD48-A2C0-8B49-A721-A7D88D40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93" y="2987864"/>
            <a:ext cx="4267805" cy="269725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3C85684-8D2D-444F-AEF6-F36F2CF43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93" y="2987864"/>
            <a:ext cx="3264177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9D8F-2B5A-2742-8D98-F1A1E8C4B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why the starting configuration can make or break your simulation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Theoretical considerations: statistical mechanics, protein physics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Limitations of atomic resolution simulations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cs typeface="Times New Roman" panose="02020603050405020304" pitchFamily="18" charset="0"/>
              </a:rPr>
              <a:t>Structure files</a:t>
            </a: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Protein Data Bank: crystallography, NMR, cryo-EM, , </a:t>
            </a:r>
            <a:r>
              <a:rPr lang="en-US" dirty="0" err="1">
                <a:cs typeface="Times New Roman" panose="02020603050405020304" pitchFamily="18" charset="0"/>
              </a:rPr>
              <a:t>AlphaFold</a:t>
            </a:r>
            <a:endParaRPr lang="en-US" dirty="0"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considerations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262AC-12BF-E440-A788-710D4B203E09}"/>
              </a:ext>
            </a:extLst>
          </p:cNvPr>
          <p:cNvSpPr txBox="1">
            <a:spLocks/>
          </p:cNvSpPr>
          <p:nvPr/>
        </p:nvSpPr>
        <p:spPr>
          <a:xfrm>
            <a:off x="838200" y="574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C24BEC-27B9-EA4E-8D67-BE502D5FEC24}"/>
              </a:ext>
            </a:extLst>
          </p:cNvPr>
          <p:cNvCxnSpPr/>
          <p:nvPr/>
        </p:nvCxnSpPr>
        <p:spPr>
          <a:xfrm>
            <a:off x="502023" y="1172229"/>
            <a:ext cx="11187953" cy="0"/>
          </a:xfrm>
          <a:prstGeom prst="line">
            <a:avLst/>
          </a:prstGeom>
          <a:ln w="95250" cap="rnd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20000">
                  <a:schemeClr val="accent6">
                    <a:lumMod val="40000"/>
                    <a:lumOff val="60000"/>
                  </a:schemeClr>
                </a:gs>
                <a:gs pos="39000">
                  <a:srgbClr val="92D050"/>
                </a:gs>
                <a:gs pos="100000">
                  <a:srgbClr val="00B050"/>
                </a:gs>
              </a:gsLst>
              <a:lin ang="10800000" scaled="1"/>
              <a:tileRect/>
            </a:gradFill>
          </a:ln>
          <a:effectLst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ADA4A1D-53DC-6C49-BC5A-A2953054F907}"/>
              </a:ext>
            </a:extLst>
          </p:cNvPr>
          <p:cNvSpPr/>
          <p:nvPr/>
        </p:nvSpPr>
        <p:spPr>
          <a:xfrm>
            <a:off x="838199" y="3014662"/>
            <a:ext cx="10515600" cy="84731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rgbClr val="00B0F0">
                  <a:alpha val="5813"/>
                </a:srgbClr>
              </a:gs>
              <a:gs pos="100000">
                <a:srgbClr val="009BD6">
                  <a:alpha val="14909"/>
                </a:srgbClr>
              </a:gs>
            </a:gsLst>
            <a:lin ang="2700000" scaled="1"/>
            <a:tileRect/>
          </a:gradFill>
          <a:ln w="28575"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515600"/>
                      <a:gd name="connsiteY0" fmla="*/ 0 h 1136236"/>
                      <a:gd name="connsiteX1" fmla="*/ 10515600 w 10515600"/>
                      <a:gd name="connsiteY1" fmla="*/ 0 h 1136236"/>
                      <a:gd name="connsiteX2" fmla="*/ 10515600 w 10515600"/>
                      <a:gd name="connsiteY2" fmla="*/ 1136236 h 1136236"/>
                      <a:gd name="connsiteX3" fmla="*/ 0 w 10515600"/>
                      <a:gd name="connsiteY3" fmla="*/ 1136236 h 1136236"/>
                      <a:gd name="connsiteX4" fmla="*/ 0 w 10515600"/>
                      <a:gd name="connsiteY4" fmla="*/ 0 h 1136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15600" h="1136236" extrusionOk="0">
                        <a:moveTo>
                          <a:pt x="0" y="0"/>
                        </a:moveTo>
                        <a:cubicBezTo>
                          <a:pt x="2385074" y="118645"/>
                          <a:pt x="7736396" y="116012"/>
                          <a:pt x="10515600" y="0"/>
                        </a:cubicBezTo>
                        <a:cubicBezTo>
                          <a:pt x="10451289" y="462619"/>
                          <a:pt x="10612731" y="875054"/>
                          <a:pt x="10515600" y="1136236"/>
                        </a:cubicBezTo>
                        <a:cubicBezTo>
                          <a:pt x="8570514" y="1270836"/>
                          <a:pt x="4733866" y="979040"/>
                          <a:pt x="0" y="1136236"/>
                        </a:cubicBezTo>
                        <a:cubicBezTo>
                          <a:pt x="-47617" y="636085"/>
                          <a:pt x="94516" y="5148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59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1703</TotalTime>
  <Words>3199</Words>
  <Application>Microsoft Macintosh PowerPoint</Application>
  <PresentationFormat>Widescreen</PresentationFormat>
  <Paragraphs>361</Paragraphs>
  <Slides>49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Courier</vt:lpstr>
      <vt:lpstr>Times New Roman</vt:lpstr>
      <vt:lpstr>Office Theme</vt:lpstr>
      <vt:lpstr>Proteins: theory and preparation for simulation</vt:lpstr>
      <vt:lpstr>PowerPoint Presentation</vt:lpstr>
      <vt:lpstr>Statistical Mechanics Postulate</vt:lpstr>
      <vt:lpstr>Starting conditions can have unpredictable trajectory effects</vt:lpstr>
      <vt:lpstr>Starting conditions can have unpredictable trajectory effects</vt:lpstr>
      <vt:lpstr>Starting conditions can have unpredictable trajectory effects</vt:lpstr>
      <vt:lpstr>A minima does not mean “native”. The crystal structure may not be ”native”. </vt:lpstr>
      <vt:lpstr>In all-atom MD, the phase space sampled will be limited. </vt:lpstr>
      <vt:lpstr>PowerPoint Presentation</vt:lpstr>
      <vt:lpstr>The Protein Data Bank (PDB) is a repository which stores structures of macromolecules</vt:lpstr>
      <vt:lpstr>Most structures are obtained via crystallography</vt:lpstr>
      <vt:lpstr>What’s in a PDB file?</vt:lpstr>
      <vt:lpstr>Crystallography tries to turn diffraction data into structures</vt:lpstr>
      <vt:lpstr>PDB files for crystals contain just a portion of the whole crystal structure -- the “asymmetric unit”</vt:lpstr>
      <vt:lpstr>The biological assembly may or may not be the same as the asymmetric unit</vt:lpstr>
      <vt:lpstr>But at some point, we have to fit a model to the "data" -- the electron density</vt:lpstr>
      <vt:lpstr>The actual model IS consistent with this data, but the model is not the data. So we should visualize the maps to verify consistency </vt:lpstr>
      <vt:lpstr>Resolution is an important aspect when looking at structures</vt:lpstr>
      <vt:lpstr>There are two common ways of visualizing the electron density</vt:lpstr>
      <vt:lpstr>But, there is a value for the electron density everywhere, so we have to select contour levels</vt:lpstr>
      <vt:lpstr>PDB files don't actually contain electron density, though modern ones contain calculated structure factors</vt:lpstr>
      <vt:lpstr>From EDS, you choose a type of map and a format</vt:lpstr>
      <vt:lpstr>Next, I download the map to my computer, extract it, and get ready to load into PyMol</vt:lpstr>
      <vt:lpstr>In PyMol:</vt:lpstr>
      <vt:lpstr>Let's focus on an area with large differences and look at the actual density there as well</vt:lpstr>
      <vt:lpstr>R-value and R-free are important factors in reliability</vt:lpstr>
      <vt:lpstr>A lot of other things can get in the way: How sure are you of what you’re looking at?</vt:lpstr>
      <vt:lpstr>Molecular modeling is used in refinement. Do you have the right balance of forces and density?</vt:lpstr>
      <vt:lpstr>We proposed the opposite stereoisomer, which would eliminate the steric clash</vt:lpstr>
      <vt:lpstr>The newly refined model eliminates the steric clash</vt:lpstr>
      <vt:lpstr>And it fits the density as well as the original model</vt:lpstr>
      <vt:lpstr>Crystal structures are limiting in some respects</vt:lpstr>
      <vt:lpstr>NMR structures are also deposited on the PDB</vt:lpstr>
      <vt:lpstr>The next experimental revolution? Cryo-Electron Microscopy (cryo-EM)</vt:lpstr>
      <vt:lpstr>The next experimental revolution? Cryo-EM</vt:lpstr>
      <vt:lpstr>Homology modeling seeks to solve a common protein structure problem</vt:lpstr>
      <vt:lpstr>Homology or comparative models predict new structures based on knowns</vt:lpstr>
      <vt:lpstr>It turns out the structure is already available, and almost identical despite sequence differences</vt:lpstr>
      <vt:lpstr>Leveraging evolution to learn protein structures</vt:lpstr>
      <vt:lpstr>AlphaFold</vt:lpstr>
      <vt:lpstr>PowerPoint Presentation</vt:lpstr>
      <vt:lpstr>AlphaFold</vt:lpstr>
      <vt:lpstr>AlphaFold</vt:lpstr>
      <vt:lpstr>This motivates homology or comparative modeling: Often, proteins have high structural similarity even at low sequence identity</vt:lpstr>
      <vt:lpstr>Sequence identity and sequence similarity are related but different concepts</vt:lpstr>
      <vt:lpstr>AlphaFold, docking, visualization tool: UCSF ChimeraX</vt:lpstr>
      <vt:lpstr>In a limited pool of GUIs, which should you use? </vt:lpstr>
      <vt:lpstr>Pause before you proceed, what to do before MD</vt:lpstr>
      <vt:lpstr>Prepping structures the automated 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Elizabeth Pitman</dc:creator>
  <cp:lastModifiedBy>Mary Elizabeth Pitman</cp:lastModifiedBy>
  <cp:revision>27</cp:revision>
  <dcterms:created xsi:type="dcterms:W3CDTF">2022-02-22T01:54:45Z</dcterms:created>
  <dcterms:modified xsi:type="dcterms:W3CDTF">2022-03-01T02:59:54Z</dcterms:modified>
</cp:coreProperties>
</file>